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5" r:id="rId1"/>
  </p:sldMasterIdLst>
  <p:notesMasterIdLst>
    <p:notesMasterId r:id="rId26"/>
  </p:notesMasterIdLst>
  <p:sldIdLst>
    <p:sldId id="256" r:id="rId2"/>
    <p:sldId id="258" r:id="rId3"/>
    <p:sldId id="259" r:id="rId4"/>
    <p:sldId id="261" r:id="rId5"/>
    <p:sldId id="304" r:id="rId6"/>
    <p:sldId id="305" r:id="rId7"/>
    <p:sldId id="262" r:id="rId8"/>
    <p:sldId id="307" r:id="rId9"/>
    <p:sldId id="308" r:id="rId10"/>
    <p:sldId id="306" r:id="rId11"/>
    <p:sldId id="309" r:id="rId12"/>
    <p:sldId id="311" r:id="rId13"/>
    <p:sldId id="312" r:id="rId14"/>
    <p:sldId id="313" r:id="rId15"/>
    <p:sldId id="314" r:id="rId16"/>
    <p:sldId id="315" r:id="rId17"/>
    <p:sldId id="316" r:id="rId18"/>
    <p:sldId id="317" r:id="rId19"/>
    <p:sldId id="318" r:id="rId20"/>
    <p:sldId id="319" r:id="rId21"/>
    <p:sldId id="320" r:id="rId22"/>
    <p:sldId id="321" r:id="rId23"/>
    <p:sldId id="322" r:id="rId24"/>
    <p:sldId id="323" r:id="rId25"/>
  </p:sldIdLst>
  <p:sldSz cx="9144000" cy="5143500" type="screen16x9"/>
  <p:notesSz cx="6858000" cy="9144000"/>
  <p:embeddedFontLst>
    <p:embeddedFont>
      <p:font typeface="Barlow" panose="020B0604020202020204" charset="0"/>
      <p:regular r:id="rId27"/>
      <p:bold r:id="rId28"/>
      <p:italic r:id="rId29"/>
      <p:boldItalic r:id="rId30"/>
    </p:embeddedFont>
    <p:embeddedFont>
      <p:font typeface="Barlow Condensed" panose="020B0604020202020204" charset="0"/>
      <p:regular r:id="rId31"/>
      <p:bold r:id="rId32"/>
      <p:italic r:id="rId33"/>
      <p:boldItalic r:id="rId34"/>
    </p:embeddedFont>
    <p:embeddedFont>
      <p:font typeface="Barlow Condensed ExtraLight" panose="020B0604020202020204" charset="0"/>
      <p:regular r:id="rId35"/>
      <p:bold r:id="rId36"/>
      <p:italic r:id="rId37"/>
      <p:boldItalic r:id="rId38"/>
    </p:embeddedFont>
    <p:embeddedFont>
      <p:font typeface="Barlow Condensed Medium" panose="020B0604020202020204" charset="0"/>
      <p:regular r:id="rId39"/>
      <p:bold r:id="rId40"/>
      <p:italic r:id="rId41"/>
      <p:boldItalic r:id="rId42"/>
    </p:embeddedFont>
    <p:embeddedFont>
      <p:font typeface="Barlow SemiBold" panose="020B0604020202020204" charset="0"/>
      <p:regular r:id="rId43"/>
      <p:bold r:id="rId44"/>
      <p:italic r:id="rId45"/>
      <p:boldItalic r:id="rId46"/>
    </p:embeddedFont>
    <p:embeddedFont>
      <p:font typeface="Consolas" panose="020B0609020204030204" pitchFamily="49" charset="0"/>
      <p:regular r:id="rId47"/>
      <p:bold r:id="rId48"/>
      <p:italic r:id="rId49"/>
      <p:boldItalic r:id="rId50"/>
    </p:embeddedFont>
    <p:embeddedFont>
      <p:font typeface="Poppins" panose="020B0604020202020204" charset="0"/>
      <p:regular r:id="rId51"/>
      <p:bold r:id="rId52"/>
      <p:italic r:id="rId53"/>
      <p:boldItalic r:id="rId5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49117CF-E45C-4C3A-8CA8-BEA88450C752}">
  <a:tblStyle styleId="{849117CF-E45C-4C3A-8CA8-BEA88450C75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4" d="100"/>
          <a:sy n="114" d="100"/>
        </p:scale>
        <p:origin x="562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font" Target="fonts/font13.fntdata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42" Type="http://schemas.openxmlformats.org/officeDocument/2006/relationships/font" Target="fonts/font16.fntdata"/><Relationship Id="rId47" Type="http://schemas.openxmlformats.org/officeDocument/2006/relationships/font" Target="fonts/font21.fntdata"/><Relationship Id="rId50" Type="http://schemas.openxmlformats.org/officeDocument/2006/relationships/font" Target="fonts/font24.fntdata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font" Target="fonts/font12.fntdata"/><Relationship Id="rId46" Type="http://schemas.openxmlformats.org/officeDocument/2006/relationships/font" Target="fonts/font20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41" Type="http://schemas.openxmlformats.org/officeDocument/2006/relationships/font" Target="fonts/font15.fntdata"/><Relationship Id="rId54" Type="http://schemas.openxmlformats.org/officeDocument/2006/relationships/font" Target="fonts/font2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font" Target="fonts/font14.fntdata"/><Relationship Id="rId45" Type="http://schemas.openxmlformats.org/officeDocument/2006/relationships/font" Target="fonts/font19.fntdata"/><Relationship Id="rId53" Type="http://schemas.openxmlformats.org/officeDocument/2006/relationships/font" Target="fonts/font27.fntdata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49" Type="http://schemas.openxmlformats.org/officeDocument/2006/relationships/font" Target="fonts/font23.fntdata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4" Type="http://schemas.openxmlformats.org/officeDocument/2006/relationships/font" Target="fonts/font18.fntdata"/><Relationship Id="rId52" Type="http://schemas.openxmlformats.org/officeDocument/2006/relationships/font" Target="fonts/font2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3" Type="http://schemas.openxmlformats.org/officeDocument/2006/relationships/font" Target="fonts/font17.fntdata"/><Relationship Id="rId48" Type="http://schemas.openxmlformats.org/officeDocument/2006/relationships/font" Target="fonts/font22.fntdata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25.fntdata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8f4bd20341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8f4bd20341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8f6f6f21b7_1_35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8f6f6f21b7_1_35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58807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8f6f6f21b7_1_35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8f6f6f21b7_1_35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22104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8f6f6f21b7_1_35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8f6f6f21b7_1_35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15667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8f6f6f201e_0_5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8f6f6f201e_0_5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85873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8f6f6f21b7_1_35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8f6f6f21b7_1_35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530160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8f6f6f21b7_1_35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8f6f6f21b7_1_35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31200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8f6f6f21b7_1_35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8f6f6f21b7_1_35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29716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8f6f6f21b7_1_35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8f6f6f21b7_1_35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33389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8f6f6f21b7_1_35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8f6f6f21b7_1_35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524937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8f6f6f201e_0_5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8f6f6f201e_0_5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14176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8f6f6f201e_0_7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8f6f6f201e_0_7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8f6f6f21b7_1_35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8f6f6f21b7_1_35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830668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8f6f6f21b7_1_35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8f6f6f21b7_1_35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889809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8f6f6f201e_0_5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8f6f6f201e_0_5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765185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8f6f6f21b7_1_35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8f6f6f21b7_1_35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963706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8f6f6f201e_0_5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8f6f6f201e_0_5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37045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8f6f6f201e_0_5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8f6f6f201e_0_5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8f6f6f201e_0_8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8f6f6f201e_0_8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8f6f6f201e_0_8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8f6f6f201e_0_8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673370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8f6f6f201e_0_5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8f6f6f201e_0_5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06650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8f6f6f21b7_1_35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8f6f6f21b7_1_35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8f6f6f21b7_1_35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8f6f6f21b7_1_35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75348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8f6f6f201e_0_5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8f6f6f201e_0_5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646834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2"/>
          <p:cNvPicPr preferRelativeResize="0"/>
          <p:nvPr/>
        </p:nvPicPr>
        <p:blipFill>
          <a:blip r:embed="rId3">
            <a:alphaModFix amt="60000"/>
          </a:blip>
          <a:stretch>
            <a:fillRect/>
          </a:stretch>
        </p:blipFill>
        <p:spPr>
          <a:xfrm>
            <a:off x="-296900" y="-167000"/>
            <a:ext cx="9737797" cy="5477503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/>
          <p:nvPr/>
        </p:nvSpPr>
        <p:spPr>
          <a:xfrm>
            <a:off x="543050" y="361950"/>
            <a:ext cx="8057700" cy="4419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2218775" y="1817663"/>
            <a:ext cx="4706400" cy="150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800">
                <a:latin typeface="Barlow Condensed ExtraLight"/>
                <a:ea typeface="Barlow Condensed ExtraLight"/>
                <a:cs typeface="Barlow Condensed ExtraLight"/>
                <a:sym typeface="Barlow Condensed Extra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2931625" y="3585838"/>
            <a:ext cx="3280800" cy="2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2"/>
          </p:nvPr>
        </p:nvSpPr>
        <p:spPr>
          <a:xfrm>
            <a:off x="3602575" y="922763"/>
            <a:ext cx="1938900" cy="29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1_1_1_1_1_1_1_1_1_1"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1" name="Google Shape;271;p37"/>
          <p:cNvGrpSpPr/>
          <p:nvPr/>
        </p:nvGrpSpPr>
        <p:grpSpPr>
          <a:xfrm>
            <a:off x="-326575" y="-183700"/>
            <a:ext cx="9797145" cy="5510896"/>
            <a:chOff x="-326575" y="-183700"/>
            <a:chExt cx="9797145" cy="5510896"/>
          </a:xfrm>
        </p:grpSpPr>
        <p:pic>
          <p:nvPicPr>
            <p:cNvPr id="272" name="Google Shape;272;p37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10800000">
              <a:off x="0" y="0"/>
              <a:ext cx="9144000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3" name="Google Shape;273;p37"/>
            <p:cNvPicPr preferRelativeResize="0"/>
            <p:nvPr/>
          </p:nvPicPr>
          <p:blipFill>
            <a:blip r:embed="rId3">
              <a:alphaModFix amt="52000"/>
            </a:blip>
            <a:stretch>
              <a:fillRect/>
            </a:stretch>
          </p:blipFill>
          <p:spPr>
            <a:xfrm>
              <a:off x="-326575" y="-183700"/>
              <a:ext cx="9797145" cy="551089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3"/>
          <p:cNvPicPr preferRelativeResize="0"/>
          <p:nvPr/>
        </p:nvPicPr>
        <p:blipFill>
          <a:blip r:embed="rId3">
            <a:alphaModFix amt="60000"/>
          </a:blip>
          <a:stretch>
            <a:fillRect/>
          </a:stretch>
        </p:blipFill>
        <p:spPr>
          <a:xfrm>
            <a:off x="-281100" y="-167000"/>
            <a:ext cx="9706198" cy="5459747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3"/>
          <p:cNvSpPr/>
          <p:nvPr/>
        </p:nvSpPr>
        <p:spPr>
          <a:xfrm>
            <a:off x="543050" y="361950"/>
            <a:ext cx="8057700" cy="4419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title"/>
          </p:nvPr>
        </p:nvSpPr>
        <p:spPr>
          <a:xfrm>
            <a:off x="2860200" y="2709877"/>
            <a:ext cx="3423600" cy="62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title" idx="2" hasCustomPrompt="1"/>
          </p:nvPr>
        </p:nvSpPr>
        <p:spPr>
          <a:xfrm>
            <a:off x="3850375" y="1276877"/>
            <a:ext cx="1443300" cy="138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600">
                <a:latin typeface="Barlow Condensed ExtraLight"/>
                <a:ea typeface="Barlow Condensed ExtraLight"/>
                <a:cs typeface="Barlow Condensed ExtraLight"/>
                <a:sym typeface="Barlow Condensed Extra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>
            <a:spLocks noGrp="1"/>
          </p:cNvSpPr>
          <p:nvPr>
            <p:ph type="subTitle" idx="1"/>
          </p:nvPr>
        </p:nvSpPr>
        <p:spPr>
          <a:xfrm>
            <a:off x="2948550" y="3462208"/>
            <a:ext cx="3246900" cy="40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ubTitle" idx="3"/>
          </p:nvPr>
        </p:nvSpPr>
        <p:spPr>
          <a:xfrm>
            <a:off x="713225" y="539500"/>
            <a:ext cx="946500" cy="5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200"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Google Shape;47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Google Shape;48;p7"/>
          <p:cNvPicPr preferRelativeResize="0"/>
          <p:nvPr/>
        </p:nvPicPr>
        <p:blipFill rotWithShape="1">
          <a:blip r:embed="rId3">
            <a:alphaModFix amt="60000"/>
          </a:blip>
          <a:srcRect t="10543" b="10535"/>
          <a:stretch/>
        </p:blipFill>
        <p:spPr>
          <a:xfrm>
            <a:off x="-408200" y="-147800"/>
            <a:ext cx="9803429" cy="5421347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7"/>
          <p:cNvSpPr/>
          <p:nvPr/>
        </p:nvSpPr>
        <p:spPr>
          <a:xfrm>
            <a:off x="543050" y="361950"/>
            <a:ext cx="8057700" cy="4419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body" idx="1"/>
          </p:nvPr>
        </p:nvSpPr>
        <p:spPr>
          <a:xfrm>
            <a:off x="957900" y="1660548"/>
            <a:ext cx="4172100" cy="207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cxnSp>
        <p:nvCxnSpPr>
          <p:cNvPr id="51" name="Google Shape;51;p7"/>
          <p:cNvCxnSpPr/>
          <p:nvPr/>
        </p:nvCxnSpPr>
        <p:spPr>
          <a:xfrm>
            <a:off x="4426663" y="606925"/>
            <a:ext cx="2907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2" name="Google Shape;52;p7"/>
          <p:cNvSpPr txBox="1">
            <a:spLocks noGrp="1"/>
          </p:cNvSpPr>
          <p:nvPr>
            <p:ph type="title"/>
          </p:nvPr>
        </p:nvSpPr>
        <p:spPr>
          <a:xfrm>
            <a:off x="1974300" y="606925"/>
            <a:ext cx="51954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Google Shape;79;p14"/>
          <p:cNvGrpSpPr/>
          <p:nvPr/>
        </p:nvGrpSpPr>
        <p:grpSpPr>
          <a:xfrm>
            <a:off x="-408200" y="-147800"/>
            <a:ext cx="9803429" cy="5421347"/>
            <a:chOff x="-408200" y="-147800"/>
            <a:chExt cx="9803429" cy="5421347"/>
          </a:xfrm>
        </p:grpSpPr>
        <p:pic>
          <p:nvPicPr>
            <p:cNvPr id="80" name="Google Shape;80;p14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0" y="0"/>
              <a:ext cx="9144000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" name="Google Shape;81;p14"/>
            <p:cNvPicPr preferRelativeResize="0"/>
            <p:nvPr/>
          </p:nvPicPr>
          <p:blipFill rotWithShape="1">
            <a:blip r:embed="rId3">
              <a:alphaModFix amt="60000"/>
            </a:blip>
            <a:srcRect t="11520" b="11520"/>
            <a:stretch/>
          </p:blipFill>
          <p:spPr>
            <a:xfrm>
              <a:off x="-408200" y="-147800"/>
              <a:ext cx="9803429" cy="542134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2" name="Google Shape;82;p14"/>
          <p:cNvSpPr/>
          <p:nvPr/>
        </p:nvSpPr>
        <p:spPr>
          <a:xfrm>
            <a:off x="543050" y="361950"/>
            <a:ext cx="8057700" cy="4419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14"/>
          <p:cNvSpPr txBox="1">
            <a:spLocks noGrp="1"/>
          </p:cNvSpPr>
          <p:nvPr>
            <p:ph type="title"/>
          </p:nvPr>
        </p:nvSpPr>
        <p:spPr>
          <a:xfrm>
            <a:off x="1813938" y="1660734"/>
            <a:ext cx="1183500" cy="3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2000"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84" name="Google Shape;84;p14"/>
          <p:cNvSpPr txBox="1">
            <a:spLocks noGrp="1"/>
          </p:cNvSpPr>
          <p:nvPr>
            <p:ph type="subTitle" idx="1"/>
          </p:nvPr>
        </p:nvSpPr>
        <p:spPr>
          <a:xfrm>
            <a:off x="1812167" y="2006770"/>
            <a:ext cx="2454000" cy="2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85" name="Google Shape;85;p14"/>
          <p:cNvSpPr txBox="1">
            <a:spLocks noGrp="1"/>
          </p:cNvSpPr>
          <p:nvPr>
            <p:ph type="title" idx="2"/>
          </p:nvPr>
        </p:nvSpPr>
        <p:spPr>
          <a:xfrm>
            <a:off x="1821592" y="2751428"/>
            <a:ext cx="1183500" cy="3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2000"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86" name="Google Shape;86;p14"/>
          <p:cNvSpPr txBox="1">
            <a:spLocks noGrp="1"/>
          </p:cNvSpPr>
          <p:nvPr>
            <p:ph type="subTitle" idx="3"/>
          </p:nvPr>
        </p:nvSpPr>
        <p:spPr>
          <a:xfrm>
            <a:off x="1812167" y="3097573"/>
            <a:ext cx="2454000" cy="2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87" name="Google Shape;87;p14"/>
          <p:cNvSpPr txBox="1">
            <a:spLocks noGrp="1"/>
          </p:cNvSpPr>
          <p:nvPr>
            <p:ph type="title" idx="4"/>
          </p:nvPr>
        </p:nvSpPr>
        <p:spPr>
          <a:xfrm>
            <a:off x="1822373" y="3842301"/>
            <a:ext cx="1183500" cy="3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2000"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88" name="Google Shape;88;p14"/>
          <p:cNvSpPr txBox="1">
            <a:spLocks noGrp="1"/>
          </p:cNvSpPr>
          <p:nvPr>
            <p:ph type="subTitle" idx="5"/>
          </p:nvPr>
        </p:nvSpPr>
        <p:spPr>
          <a:xfrm>
            <a:off x="1812158" y="4188447"/>
            <a:ext cx="2454000" cy="2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cxnSp>
        <p:nvCxnSpPr>
          <p:cNvPr id="89" name="Google Shape;89;p14"/>
          <p:cNvCxnSpPr/>
          <p:nvPr/>
        </p:nvCxnSpPr>
        <p:spPr>
          <a:xfrm>
            <a:off x="4426663" y="606925"/>
            <a:ext cx="2907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0" name="Google Shape;90;p14"/>
          <p:cNvSpPr txBox="1">
            <a:spLocks noGrp="1"/>
          </p:cNvSpPr>
          <p:nvPr>
            <p:ph type="title" idx="6" hasCustomPrompt="1"/>
          </p:nvPr>
        </p:nvSpPr>
        <p:spPr>
          <a:xfrm>
            <a:off x="1822786" y="1348281"/>
            <a:ext cx="454200" cy="2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r>
              <a:t>xx%</a:t>
            </a:r>
          </a:p>
        </p:txBody>
      </p:sp>
      <p:sp>
        <p:nvSpPr>
          <p:cNvPr id="91" name="Google Shape;91;p14"/>
          <p:cNvSpPr txBox="1">
            <a:spLocks noGrp="1"/>
          </p:cNvSpPr>
          <p:nvPr>
            <p:ph type="title" idx="7" hasCustomPrompt="1"/>
          </p:nvPr>
        </p:nvSpPr>
        <p:spPr>
          <a:xfrm>
            <a:off x="1818023" y="2439006"/>
            <a:ext cx="454200" cy="2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r>
              <a:t>xx%</a:t>
            </a:r>
          </a:p>
        </p:txBody>
      </p:sp>
      <p:sp>
        <p:nvSpPr>
          <p:cNvPr id="92" name="Google Shape;92;p14"/>
          <p:cNvSpPr txBox="1">
            <a:spLocks noGrp="1"/>
          </p:cNvSpPr>
          <p:nvPr>
            <p:ph type="title" idx="8" hasCustomPrompt="1"/>
          </p:nvPr>
        </p:nvSpPr>
        <p:spPr>
          <a:xfrm>
            <a:off x="1818023" y="3527440"/>
            <a:ext cx="454200" cy="2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r>
              <a:t>xx%</a:t>
            </a:r>
          </a:p>
        </p:txBody>
      </p:sp>
      <p:sp>
        <p:nvSpPr>
          <p:cNvPr id="93" name="Google Shape;93;p14"/>
          <p:cNvSpPr txBox="1">
            <a:spLocks noGrp="1"/>
          </p:cNvSpPr>
          <p:nvPr>
            <p:ph type="title" idx="9"/>
          </p:nvPr>
        </p:nvSpPr>
        <p:spPr>
          <a:xfrm>
            <a:off x="5095413" y="1660734"/>
            <a:ext cx="1183500" cy="3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2000"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94" name="Google Shape;94;p14"/>
          <p:cNvSpPr txBox="1">
            <a:spLocks noGrp="1"/>
          </p:cNvSpPr>
          <p:nvPr>
            <p:ph type="subTitle" idx="13"/>
          </p:nvPr>
        </p:nvSpPr>
        <p:spPr>
          <a:xfrm>
            <a:off x="5086498" y="2006770"/>
            <a:ext cx="2454000" cy="2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95" name="Google Shape;95;p14"/>
          <p:cNvSpPr txBox="1">
            <a:spLocks noGrp="1"/>
          </p:cNvSpPr>
          <p:nvPr>
            <p:ph type="title" idx="14"/>
          </p:nvPr>
        </p:nvSpPr>
        <p:spPr>
          <a:xfrm>
            <a:off x="5087589" y="2751428"/>
            <a:ext cx="1183500" cy="3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2000"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96" name="Google Shape;96;p14"/>
          <p:cNvSpPr txBox="1">
            <a:spLocks noGrp="1"/>
          </p:cNvSpPr>
          <p:nvPr>
            <p:ph type="subTitle" idx="15"/>
          </p:nvPr>
        </p:nvSpPr>
        <p:spPr>
          <a:xfrm>
            <a:off x="5086498" y="3097573"/>
            <a:ext cx="2454000" cy="2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97" name="Google Shape;97;p14"/>
          <p:cNvSpPr txBox="1">
            <a:spLocks noGrp="1"/>
          </p:cNvSpPr>
          <p:nvPr>
            <p:ph type="title" idx="16"/>
          </p:nvPr>
        </p:nvSpPr>
        <p:spPr>
          <a:xfrm>
            <a:off x="5087775" y="3842301"/>
            <a:ext cx="1183500" cy="3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2000"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98" name="Google Shape;98;p14"/>
          <p:cNvSpPr txBox="1">
            <a:spLocks noGrp="1"/>
          </p:cNvSpPr>
          <p:nvPr>
            <p:ph type="subTitle" idx="17"/>
          </p:nvPr>
        </p:nvSpPr>
        <p:spPr>
          <a:xfrm>
            <a:off x="5096014" y="4188447"/>
            <a:ext cx="2454000" cy="2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99" name="Google Shape;99;p14"/>
          <p:cNvSpPr txBox="1">
            <a:spLocks noGrp="1"/>
          </p:cNvSpPr>
          <p:nvPr>
            <p:ph type="title" idx="18" hasCustomPrompt="1"/>
          </p:nvPr>
        </p:nvSpPr>
        <p:spPr>
          <a:xfrm>
            <a:off x="5092355" y="1348281"/>
            <a:ext cx="454200" cy="2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r>
              <a:t>xx%</a:t>
            </a:r>
          </a:p>
        </p:txBody>
      </p:sp>
      <p:sp>
        <p:nvSpPr>
          <p:cNvPr id="100" name="Google Shape;100;p14"/>
          <p:cNvSpPr txBox="1">
            <a:spLocks noGrp="1"/>
          </p:cNvSpPr>
          <p:nvPr>
            <p:ph type="title" idx="19" hasCustomPrompt="1"/>
          </p:nvPr>
        </p:nvSpPr>
        <p:spPr>
          <a:xfrm>
            <a:off x="5092355" y="2437220"/>
            <a:ext cx="454200" cy="2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r>
              <a:t>xx%</a:t>
            </a:r>
          </a:p>
        </p:txBody>
      </p:sp>
      <p:sp>
        <p:nvSpPr>
          <p:cNvPr id="101" name="Google Shape;101;p14"/>
          <p:cNvSpPr txBox="1">
            <a:spLocks noGrp="1"/>
          </p:cNvSpPr>
          <p:nvPr>
            <p:ph type="title" idx="20" hasCustomPrompt="1"/>
          </p:nvPr>
        </p:nvSpPr>
        <p:spPr>
          <a:xfrm>
            <a:off x="5092355" y="3527440"/>
            <a:ext cx="454200" cy="2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r>
              <a:t>xx%</a:t>
            </a:r>
          </a:p>
        </p:txBody>
      </p:sp>
      <p:sp>
        <p:nvSpPr>
          <p:cNvPr id="102" name="Google Shape;102;p14"/>
          <p:cNvSpPr txBox="1">
            <a:spLocks noGrp="1"/>
          </p:cNvSpPr>
          <p:nvPr>
            <p:ph type="title" idx="21"/>
          </p:nvPr>
        </p:nvSpPr>
        <p:spPr>
          <a:xfrm>
            <a:off x="1974300" y="606925"/>
            <a:ext cx="51954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1_1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5"/>
          <p:cNvPicPr preferRelativeResize="0"/>
          <p:nvPr/>
        </p:nvPicPr>
        <p:blipFill rotWithShape="1">
          <a:blip r:embed="rId3">
            <a:alphaModFix amt="57000"/>
          </a:blip>
          <a:srcRect t="11539" b="11531"/>
          <a:stretch/>
        </p:blipFill>
        <p:spPr>
          <a:xfrm>
            <a:off x="-408200" y="-147800"/>
            <a:ext cx="9803430" cy="5421345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5"/>
          <p:cNvSpPr/>
          <p:nvPr/>
        </p:nvSpPr>
        <p:spPr>
          <a:xfrm>
            <a:off x="543050" y="361950"/>
            <a:ext cx="8057700" cy="4419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15"/>
          <p:cNvSpPr txBox="1">
            <a:spLocks noGrp="1"/>
          </p:cNvSpPr>
          <p:nvPr>
            <p:ph type="title"/>
          </p:nvPr>
        </p:nvSpPr>
        <p:spPr>
          <a:xfrm>
            <a:off x="1974300" y="606925"/>
            <a:ext cx="51954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5"/>
          <p:cNvSpPr txBox="1">
            <a:spLocks noGrp="1"/>
          </p:cNvSpPr>
          <p:nvPr>
            <p:ph type="title" idx="2"/>
          </p:nvPr>
        </p:nvSpPr>
        <p:spPr>
          <a:xfrm>
            <a:off x="1603200" y="1432863"/>
            <a:ext cx="1182000" cy="33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2000"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09" name="Google Shape;109;p15"/>
          <p:cNvSpPr txBox="1">
            <a:spLocks noGrp="1"/>
          </p:cNvSpPr>
          <p:nvPr>
            <p:ph type="subTitle" idx="1"/>
          </p:nvPr>
        </p:nvSpPr>
        <p:spPr>
          <a:xfrm>
            <a:off x="1613925" y="1797995"/>
            <a:ext cx="2732700" cy="20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0" name="Google Shape;110;p15"/>
          <p:cNvSpPr txBox="1">
            <a:spLocks noGrp="1"/>
          </p:cNvSpPr>
          <p:nvPr>
            <p:ph type="title" idx="3"/>
          </p:nvPr>
        </p:nvSpPr>
        <p:spPr>
          <a:xfrm>
            <a:off x="1603125" y="3096963"/>
            <a:ext cx="1182000" cy="33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2000"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11" name="Google Shape;111;p15"/>
          <p:cNvSpPr txBox="1">
            <a:spLocks noGrp="1"/>
          </p:cNvSpPr>
          <p:nvPr>
            <p:ph type="subTitle" idx="4"/>
          </p:nvPr>
        </p:nvSpPr>
        <p:spPr>
          <a:xfrm>
            <a:off x="1613330" y="3462753"/>
            <a:ext cx="2732700" cy="20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2" name="Google Shape;112;p15"/>
          <p:cNvSpPr txBox="1">
            <a:spLocks noGrp="1"/>
          </p:cNvSpPr>
          <p:nvPr>
            <p:ph type="title" idx="5"/>
          </p:nvPr>
        </p:nvSpPr>
        <p:spPr>
          <a:xfrm>
            <a:off x="5029850" y="1432863"/>
            <a:ext cx="1182000" cy="33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2000"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13" name="Google Shape;113;p15"/>
          <p:cNvSpPr txBox="1">
            <a:spLocks noGrp="1"/>
          </p:cNvSpPr>
          <p:nvPr>
            <p:ph type="subTitle" idx="6"/>
          </p:nvPr>
        </p:nvSpPr>
        <p:spPr>
          <a:xfrm>
            <a:off x="5032825" y="1798058"/>
            <a:ext cx="2732700" cy="20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4" name="Google Shape;114;p15"/>
          <p:cNvSpPr txBox="1">
            <a:spLocks noGrp="1"/>
          </p:cNvSpPr>
          <p:nvPr>
            <p:ph type="title" idx="7"/>
          </p:nvPr>
        </p:nvSpPr>
        <p:spPr>
          <a:xfrm>
            <a:off x="5022125" y="3097113"/>
            <a:ext cx="1182000" cy="33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2000"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15" name="Google Shape;115;p15"/>
          <p:cNvSpPr txBox="1">
            <a:spLocks noGrp="1"/>
          </p:cNvSpPr>
          <p:nvPr>
            <p:ph type="subTitle" idx="8"/>
          </p:nvPr>
        </p:nvSpPr>
        <p:spPr>
          <a:xfrm>
            <a:off x="5032825" y="3462308"/>
            <a:ext cx="2732700" cy="20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cxnSp>
        <p:nvCxnSpPr>
          <p:cNvPr id="116" name="Google Shape;116;p15"/>
          <p:cNvCxnSpPr/>
          <p:nvPr/>
        </p:nvCxnSpPr>
        <p:spPr>
          <a:xfrm>
            <a:off x="4426663" y="606925"/>
            <a:ext cx="2907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_1_1_1_1_1_1_1"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3" name="Google Shape;263;p35"/>
          <p:cNvGrpSpPr/>
          <p:nvPr/>
        </p:nvGrpSpPr>
        <p:grpSpPr>
          <a:xfrm>
            <a:off x="-385950" y="-217100"/>
            <a:ext cx="9915906" cy="5577702"/>
            <a:chOff x="-385950" y="-217100"/>
            <a:chExt cx="9915906" cy="5577702"/>
          </a:xfrm>
        </p:grpSpPr>
        <p:pic>
          <p:nvPicPr>
            <p:cNvPr id="264" name="Google Shape;264;p35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10800000">
              <a:off x="0" y="0"/>
              <a:ext cx="9144000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5" name="Google Shape;265;p35"/>
            <p:cNvPicPr preferRelativeResize="0"/>
            <p:nvPr/>
          </p:nvPicPr>
          <p:blipFill>
            <a:blip r:embed="rId3">
              <a:alphaModFix amt="55000"/>
            </a:blip>
            <a:stretch>
              <a:fillRect/>
            </a:stretch>
          </p:blipFill>
          <p:spPr>
            <a:xfrm>
              <a:off x="-385950" y="-217100"/>
              <a:ext cx="9915906" cy="557770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_1_1_1_1_1_1_1_1"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7" name="Google Shape;267;p36"/>
          <p:cNvGrpSpPr/>
          <p:nvPr/>
        </p:nvGrpSpPr>
        <p:grpSpPr>
          <a:xfrm>
            <a:off x="-356275" y="-200400"/>
            <a:ext cx="9856545" cy="5544304"/>
            <a:chOff x="-356275" y="-200400"/>
            <a:chExt cx="9856545" cy="5544304"/>
          </a:xfrm>
        </p:grpSpPr>
        <p:pic>
          <p:nvPicPr>
            <p:cNvPr id="268" name="Google Shape;268;p3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10800000">
              <a:off x="0" y="0"/>
              <a:ext cx="9144000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9" name="Google Shape;269;p36"/>
            <p:cNvPicPr preferRelativeResize="0"/>
            <p:nvPr/>
          </p:nvPicPr>
          <p:blipFill>
            <a:blip r:embed="rId3">
              <a:alphaModFix amt="55000"/>
            </a:blip>
            <a:stretch>
              <a:fillRect/>
            </a:stretch>
          </p:blipFill>
          <p:spPr>
            <a:xfrm>
              <a:off x="-356275" y="-200400"/>
              <a:ext cx="9856545" cy="554430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11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Barlow Condensed"/>
              <a:buNone/>
              <a:defRPr sz="3000">
                <a:solidFill>
                  <a:schemeClr val="hlink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Barlow Condensed"/>
              <a:buNone/>
              <a:defRPr sz="3000">
                <a:solidFill>
                  <a:schemeClr val="hlink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Barlow Condensed"/>
              <a:buNone/>
              <a:defRPr sz="3000">
                <a:solidFill>
                  <a:schemeClr val="hlink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Barlow Condensed"/>
              <a:buNone/>
              <a:defRPr sz="3000">
                <a:solidFill>
                  <a:schemeClr val="hlink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Barlow Condensed"/>
              <a:buNone/>
              <a:defRPr sz="3000">
                <a:solidFill>
                  <a:schemeClr val="hlink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Barlow Condensed"/>
              <a:buNone/>
              <a:defRPr sz="3000">
                <a:solidFill>
                  <a:schemeClr val="hlink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Barlow Condensed"/>
              <a:buNone/>
              <a:defRPr sz="3000">
                <a:solidFill>
                  <a:schemeClr val="hlink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Barlow Condensed"/>
              <a:buNone/>
              <a:defRPr sz="3000">
                <a:solidFill>
                  <a:schemeClr val="hlink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Barlow Condensed"/>
              <a:buNone/>
              <a:defRPr sz="3000">
                <a:solidFill>
                  <a:schemeClr val="hlink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800"/>
              <a:buFont typeface="Barlow"/>
              <a:buChar char="●"/>
              <a:defRPr sz="1800"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Barlow"/>
              <a:buChar char="○"/>
              <a:defRPr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Barlow"/>
              <a:buChar char="■"/>
              <a:defRPr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Barlow"/>
              <a:buChar char="●"/>
              <a:defRPr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Barlow"/>
              <a:buChar char="○"/>
              <a:defRPr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Barlow"/>
              <a:buChar char="■"/>
              <a:defRPr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Barlow"/>
              <a:buChar char="●"/>
              <a:defRPr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Barlow"/>
              <a:buChar char="○"/>
              <a:defRPr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hlink"/>
              </a:buClr>
              <a:buSzPts val="1400"/>
              <a:buFont typeface="Barlow"/>
              <a:buChar char="■"/>
              <a:defRPr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3" r:id="rId3"/>
    <p:sldLayoutId id="2147483655" r:id="rId4"/>
    <p:sldLayoutId id="2147483658" r:id="rId5"/>
    <p:sldLayoutId id="2147483660" r:id="rId6"/>
    <p:sldLayoutId id="2147483661" r:id="rId7"/>
    <p:sldLayoutId id="2147483681" r:id="rId8"/>
    <p:sldLayoutId id="2147483682" r:id="rId9"/>
    <p:sldLayoutId id="2147483683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ooking.com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0"/>
          <p:cNvSpPr txBox="1">
            <a:spLocks noGrp="1"/>
          </p:cNvSpPr>
          <p:nvPr>
            <p:ph type="ctrTitle"/>
          </p:nvPr>
        </p:nvSpPr>
        <p:spPr>
          <a:xfrm>
            <a:off x="1659750" y="1665747"/>
            <a:ext cx="5824500" cy="150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 err="1"/>
              <a:t>Báo</a:t>
            </a:r>
            <a:r>
              <a:rPr lang="en-US" sz="4800" dirty="0"/>
              <a:t> </a:t>
            </a:r>
            <a:r>
              <a:rPr lang="en-US" sz="4800" dirty="0" err="1"/>
              <a:t>cáo</a:t>
            </a:r>
            <a:r>
              <a:rPr lang="en-US" sz="4800" dirty="0"/>
              <a:t> </a:t>
            </a:r>
            <a:r>
              <a:rPr lang="en-US" sz="4800" dirty="0" err="1"/>
              <a:t>đồ</a:t>
            </a:r>
            <a:r>
              <a:rPr lang="en-US" sz="4800" dirty="0"/>
              <a:t> </a:t>
            </a:r>
            <a:r>
              <a:rPr lang="en-US" sz="4800" dirty="0" err="1"/>
              <a:t>án</a:t>
            </a:r>
            <a:r>
              <a:rPr lang="en-US" sz="4800" dirty="0"/>
              <a:t> </a:t>
            </a:r>
            <a:r>
              <a:rPr lang="en-US" sz="4800" dirty="0" err="1"/>
              <a:t>cuối</a:t>
            </a:r>
            <a:r>
              <a:rPr lang="en-US" sz="4800" dirty="0"/>
              <a:t> </a:t>
            </a:r>
            <a:r>
              <a:rPr lang="en-US" sz="4800" dirty="0" err="1"/>
              <a:t>kì</a:t>
            </a:r>
            <a:br>
              <a:rPr lang="en-US" sz="4800" dirty="0"/>
            </a:br>
            <a:r>
              <a:rPr lang="en-US" sz="3600" dirty="0" err="1"/>
              <a:t>Dự</a:t>
            </a:r>
            <a:r>
              <a:rPr lang="en-US" sz="3600" dirty="0"/>
              <a:t> </a:t>
            </a:r>
            <a:r>
              <a:rPr lang="en-US" sz="3600" dirty="0" err="1"/>
              <a:t>đoán</a:t>
            </a:r>
            <a:r>
              <a:rPr lang="en-US" sz="3600" dirty="0"/>
              <a:t> </a:t>
            </a:r>
            <a:r>
              <a:rPr lang="en-US" sz="3600" dirty="0" err="1"/>
              <a:t>giá</a:t>
            </a:r>
            <a:r>
              <a:rPr lang="en-US" sz="3600" dirty="0"/>
              <a:t> </a:t>
            </a:r>
            <a:r>
              <a:rPr lang="en-US" sz="3600" dirty="0" err="1"/>
              <a:t>thuê</a:t>
            </a:r>
            <a:br>
              <a:rPr lang="en-US" sz="3600" dirty="0"/>
            </a:br>
            <a:r>
              <a:rPr lang="en-US" sz="3600" dirty="0" err="1"/>
              <a:t>khách</a:t>
            </a:r>
            <a:r>
              <a:rPr lang="en-US" sz="3600" dirty="0"/>
              <a:t> </a:t>
            </a:r>
            <a:r>
              <a:rPr lang="en-US" sz="3600" dirty="0" err="1"/>
              <a:t>sạn,homestay</a:t>
            </a:r>
            <a:endParaRPr sz="4800" dirty="0"/>
          </a:p>
        </p:txBody>
      </p:sp>
      <p:sp>
        <p:nvSpPr>
          <p:cNvPr id="283" name="Google Shape;283;p40"/>
          <p:cNvSpPr txBox="1">
            <a:spLocks noGrp="1"/>
          </p:cNvSpPr>
          <p:nvPr>
            <p:ph type="subTitle" idx="1"/>
          </p:nvPr>
        </p:nvSpPr>
        <p:spPr>
          <a:xfrm>
            <a:off x="2662518" y="3585837"/>
            <a:ext cx="3818963" cy="24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Nhóm 46: Đặng Hữu Thắng – Nguyễn Hữu Huân</a:t>
            </a:r>
            <a:endParaRPr dirty="0"/>
          </a:p>
        </p:txBody>
      </p:sp>
      <p:sp>
        <p:nvSpPr>
          <p:cNvPr id="284" name="Google Shape;284;p40"/>
          <p:cNvSpPr txBox="1">
            <a:spLocks noGrp="1"/>
          </p:cNvSpPr>
          <p:nvPr>
            <p:ph type="subTitle" idx="2"/>
          </p:nvPr>
        </p:nvSpPr>
        <p:spPr>
          <a:xfrm>
            <a:off x="275664" y="242396"/>
            <a:ext cx="3231996" cy="118876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/>
              <a:t>- Nhập môn Khoa học dữ liệu-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Lớp: CQ2018/2 – Học kì I/ 2020-2021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 err="1"/>
              <a:t>Giảng</a:t>
            </a:r>
            <a:r>
              <a:rPr lang="en-US" sz="1200" b="1" dirty="0"/>
              <a:t> </a:t>
            </a:r>
            <a:r>
              <a:rPr lang="en-US" sz="1200" b="1" dirty="0" err="1"/>
              <a:t>viên</a:t>
            </a:r>
            <a:r>
              <a:rPr lang="en-US" sz="1200" dirty="0"/>
              <a:t>: </a:t>
            </a:r>
            <a:r>
              <a:rPr lang="en-US" sz="1200" dirty="0" err="1"/>
              <a:t>Trần</a:t>
            </a:r>
            <a:r>
              <a:rPr lang="en-US" sz="1200" dirty="0"/>
              <a:t> </a:t>
            </a:r>
            <a:r>
              <a:rPr lang="en-US" sz="1200" dirty="0" err="1"/>
              <a:t>Trung</a:t>
            </a:r>
            <a:r>
              <a:rPr lang="en-US" sz="1200" dirty="0"/>
              <a:t> </a:t>
            </a:r>
            <a:r>
              <a:rPr lang="en-US" sz="1200" dirty="0" err="1"/>
              <a:t>Kiên</a:t>
            </a:r>
            <a:endParaRPr lang="en-US" sz="12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 err="1"/>
              <a:t>Trợ</a:t>
            </a:r>
            <a:r>
              <a:rPr lang="en-US" sz="1200" b="1" dirty="0"/>
              <a:t> </a:t>
            </a:r>
            <a:r>
              <a:rPr lang="en-US" sz="1200" b="1" dirty="0" err="1"/>
              <a:t>giảng</a:t>
            </a:r>
            <a:r>
              <a:rPr lang="en-US" sz="1200" dirty="0"/>
              <a:t>: </a:t>
            </a:r>
            <a:r>
              <a:rPr lang="en-US" sz="1200" dirty="0" err="1"/>
              <a:t>Hồ</a:t>
            </a:r>
            <a:r>
              <a:rPr lang="en-US" sz="1200" dirty="0"/>
              <a:t> </a:t>
            </a:r>
            <a:r>
              <a:rPr lang="en-US" sz="1200" dirty="0" err="1"/>
              <a:t>Xuân</a:t>
            </a:r>
            <a:r>
              <a:rPr lang="en-US" sz="1200" dirty="0"/>
              <a:t> </a:t>
            </a:r>
            <a:r>
              <a:rPr lang="en-US" sz="1200" dirty="0" err="1"/>
              <a:t>Trường</a:t>
            </a:r>
            <a:endParaRPr sz="1200" dirty="0"/>
          </a:p>
        </p:txBody>
      </p:sp>
      <p:cxnSp>
        <p:nvCxnSpPr>
          <p:cNvPr id="285" name="Google Shape;285;p40"/>
          <p:cNvCxnSpPr/>
          <p:nvPr/>
        </p:nvCxnSpPr>
        <p:spPr>
          <a:xfrm>
            <a:off x="1659750" y="1528552"/>
            <a:ext cx="58245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6" name="Google Shape;286;p40"/>
          <p:cNvCxnSpPr/>
          <p:nvPr/>
        </p:nvCxnSpPr>
        <p:spPr>
          <a:xfrm>
            <a:off x="1659800" y="3931630"/>
            <a:ext cx="58245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" name="Google Shape;283;p40">
            <a:extLst>
              <a:ext uri="{FF2B5EF4-FFF2-40B4-BE49-F238E27FC236}">
                <a16:creationId xmlns:a16="http://schemas.microsoft.com/office/drawing/2014/main" id="{125ED6CE-50FD-4207-9EEA-B592C6E38686}"/>
              </a:ext>
            </a:extLst>
          </p:cNvPr>
          <p:cNvSpPr txBox="1">
            <a:spLocks/>
          </p:cNvSpPr>
          <p:nvPr/>
        </p:nvSpPr>
        <p:spPr>
          <a:xfrm>
            <a:off x="6031006" y="4480515"/>
            <a:ext cx="2593040" cy="2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Barlow"/>
              <a:buNone/>
              <a:defRPr sz="1400" b="0" i="0" u="none" strike="noStrike" cap="none"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Barlow"/>
              <a:buNone/>
              <a:defRPr sz="2800" b="0" i="0" u="none" strike="noStrike" cap="none"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Barlow"/>
              <a:buNone/>
              <a:defRPr sz="2800" b="0" i="0" u="none" strike="noStrike" cap="none"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Barlow"/>
              <a:buNone/>
              <a:defRPr sz="2800" b="0" i="0" u="none" strike="noStrike" cap="none"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Barlow"/>
              <a:buNone/>
              <a:defRPr sz="2800" b="0" i="0" u="none" strike="noStrike" cap="none"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Barlow"/>
              <a:buNone/>
              <a:defRPr sz="2800" b="0" i="0" u="none" strike="noStrike" cap="none"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Barlow"/>
              <a:buNone/>
              <a:defRPr sz="2800" b="0" i="0" u="none" strike="noStrike" cap="none"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Barlow"/>
              <a:buNone/>
              <a:defRPr sz="2800" b="0" i="0" u="none" strike="noStrike" cap="none"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Barlow"/>
              <a:buNone/>
              <a:defRPr sz="2800" b="0" i="0" u="none" strike="noStrike" cap="none"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indent="0"/>
            <a:r>
              <a:rPr lang="en-US" dirty="0" err="1"/>
              <a:t>TP.Hồ</a:t>
            </a:r>
            <a:r>
              <a:rPr lang="en-US" dirty="0"/>
              <a:t> </a:t>
            </a:r>
            <a:r>
              <a:rPr lang="en-US" dirty="0" err="1"/>
              <a:t>Chí</a:t>
            </a:r>
            <a:r>
              <a:rPr lang="en-US" dirty="0"/>
              <a:t> Minh, </a:t>
            </a:r>
            <a:r>
              <a:rPr lang="en-US" dirty="0" err="1"/>
              <a:t>ngày</a:t>
            </a:r>
            <a:r>
              <a:rPr lang="en-US" dirty="0"/>
              <a:t> 16/1/2021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46"/>
          <p:cNvSpPr txBox="1">
            <a:spLocks noGrp="1"/>
          </p:cNvSpPr>
          <p:nvPr>
            <p:ph type="title"/>
          </p:nvPr>
        </p:nvSpPr>
        <p:spPr>
          <a:xfrm>
            <a:off x="1974300" y="284200"/>
            <a:ext cx="51954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TIỀN XỬ LÝ DỮ LIỆU</a:t>
            </a:r>
            <a:endParaRPr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F02242-46D4-4532-BD2C-F5F2375880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67087"/>
            <a:ext cx="9144000" cy="3522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0773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46"/>
          <p:cNvSpPr txBox="1">
            <a:spLocks noGrp="1"/>
          </p:cNvSpPr>
          <p:nvPr>
            <p:ph type="title"/>
          </p:nvPr>
        </p:nvSpPr>
        <p:spPr>
          <a:xfrm>
            <a:off x="1974300" y="458998"/>
            <a:ext cx="51954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TIỀN XỬ LÝ DỮ LIỆU</a:t>
            </a:r>
            <a:endParaRPr dirty="0"/>
          </a:p>
        </p:txBody>
      </p:sp>
      <p:sp>
        <p:nvSpPr>
          <p:cNvPr id="382" name="Google Shape;382;p46"/>
          <p:cNvSpPr txBox="1">
            <a:spLocks noGrp="1"/>
          </p:cNvSpPr>
          <p:nvPr>
            <p:ph type="body" idx="1"/>
          </p:nvPr>
        </p:nvSpPr>
        <p:spPr>
          <a:xfrm>
            <a:off x="957899" y="1512620"/>
            <a:ext cx="7224635" cy="28760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Vấn đề của dữ liệu:</a:t>
            </a:r>
            <a:endParaRPr dirty="0"/>
          </a:p>
          <a:p>
            <a:pPr marL="457200" lvl="0" indent="-304800" algn="l" rtl="0">
              <a:spcBef>
                <a:spcPts val="1600"/>
              </a:spcBef>
              <a:spcAft>
                <a:spcPts val="0"/>
              </a:spcAft>
              <a:buSzPts val="1200"/>
              <a:buChar char="●"/>
            </a:pPr>
            <a:r>
              <a:rPr lang="en-US" dirty="0"/>
              <a:t>C</a:t>
            </a:r>
            <a:r>
              <a:rPr lang="en" dirty="0"/>
              <a:t>ó quá nhiều cột</a:t>
            </a:r>
            <a:endParaRPr dirty="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US" dirty="0"/>
              <a:t>M</a:t>
            </a:r>
            <a:r>
              <a:rPr lang="en" dirty="0"/>
              <a:t>ột số cột không được định dạng đúng kiểu dữ liệu</a:t>
            </a:r>
            <a:endParaRPr dirty="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US" dirty="0"/>
              <a:t>C</a:t>
            </a:r>
            <a:r>
              <a:rPr lang="en" dirty="0"/>
              <a:t>ó nhiều thuộc tính (cột) mang ý nghĩa như nhau nhưng khác tên</a:t>
            </a: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endParaRPr lang="en" dirty="0"/>
          </a:p>
          <a:p>
            <a:pPr marL="152400" lvl="0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dirty="0"/>
              <a:t>Tiến hành xử lí thô trước để tách tập sớm:</a:t>
            </a:r>
          </a:p>
          <a:p>
            <a:pPr marL="457200" lvl="0" indent="-304800" algn="l" rtl="0">
              <a:spcBef>
                <a:spcPts val="1600"/>
              </a:spcBef>
              <a:spcAft>
                <a:spcPts val="0"/>
              </a:spcAft>
              <a:buSzPts val="1200"/>
              <a:buChar char="●"/>
            </a:pPr>
            <a:r>
              <a:rPr lang="en-US" dirty="0" err="1"/>
              <a:t>Cột</a:t>
            </a:r>
            <a:r>
              <a:rPr lang="en-US" dirty="0"/>
              <a:t> “</a:t>
            </a:r>
            <a:r>
              <a:rPr lang="en-US" dirty="0" err="1"/>
              <a:t>Diện</a:t>
            </a:r>
            <a:r>
              <a:rPr lang="en-US" dirty="0"/>
              <a:t> </a:t>
            </a:r>
            <a:r>
              <a:rPr lang="en-US" dirty="0" err="1"/>
              <a:t>tích</a:t>
            </a:r>
            <a:r>
              <a:rPr lang="en-US" dirty="0"/>
              <a:t>”: </a:t>
            </a:r>
            <a:r>
              <a:rPr lang="en-US" dirty="0" err="1"/>
              <a:t>xóa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dòng</a:t>
            </a:r>
            <a:r>
              <a:rPr lang="en-US" dirty="0"/>
              <a:t> 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chứa</a:t>
            </a:r>
            <a:r>
              <a:rPr lang="en-US" dirty="0"/>
              <a:t> </a:t>
            </a:r>
            <a:r>
              <a:rPr lang="en-US" dirty="0" err="1"/>
              <a:t>đúng</a:t>
            </a:r>
            <a:r>
              <a:rPr lang="en-US" dirty="0"/>
              <a:t> </a:t>
            </a:r>
            <a:r>
              <a:rPr lang="en-US" dirty="0" err="1"/>
              <a:t>kiểu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diện</a:t>
            </a:r>
            <a:r>
              <a:rPr lang="en-US" dirty="0"/>
              <a:t> </a:t>
            </a:r>
            <a:r>
              <a:rPr lang="en-US" dirty="0" err="1"/>
              <a:t>tích</a:t>
            </a:r>
            <a:r>
              <a:rPr lang="en-US" dirty="0"/>
              <a:t> ( xx m2 ), </a:t>
            </a:r>
            <a:r>
              <a:rPr lang="en-US" dirty="0" err="1"/>
              <a:t>sau</a:t>
            </a:r>
            <a:r>
              <a:rPr lang="en-US" dirty="0"/>
              <a:t> </a:t>
            </a:r>
            <a:r>
              <a:rPr lang="en-US" dirty="0" err="1"/>
              <a:t>đó</a:t>
            </a:r>
            <a:r>
              <a:rPr lang="en-US" dirty="0"/>
              <a:t> </a:t>
            </a:r>
            <a:r>
              <a:rPr lang="en-US" dirty="0" err="1"/>
              <a:t>tiến</a:t>
            </a:r>
            <a:r>
              <a:rPr lang="en-US" dirty="0"/>
              <a:t> </a:t>
            </a:r>
            <a:r>
              <a:rPr lang="en-US" dirty="0" err="1"/>
              <a:t>hành</a:t>
            </a:r>
            <a:r>
              <a:rPr lang="en-US" dirty="0"/>
              <a:t> </a:t>
            </a:r>
            <a:r>
              <a:rPr lang="en-US" dirty="0" err="1"/>
              <a:t>xóa</a:t>
            </a:r>
            <a:r>
              <a:rPr lang="en-US" dirty="0"/>
              <a:t> </a:t>
            </a:r>
            <a:r>
              <a:rPr lang="en-US" dirty="0" err="1"/>
              <a:t>đuôi</a:t>
            </a:r>
            <a:r>
              <a:rPr lang="en-US" dirty="0"/>
              <a:t> m2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chuyển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dạng</a:t>
            </a:r>
            <a:r>
              <a:rPr lang="en-US" dirty="0"/>
              <a:t> </a:t>
            </a:r>
            <a:r>
              <a:rPr lang="en-US" dirty="0" err="1"/>
              <a:t>số</a:t>
            </a:r>
            <a:endParaRPr lang="vi-VN" dirty="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US" dirty="0" err="1"/>
              <a:t>Cột</a:t>
            </a:r>
            <a:r>
              <a:rPr lang="en-US" dirty="0"/>
              <a:t> “price”: </a:t>
            </a:r>
            <a:r>
              <a:rPr lang="en-US" dirty="0" err="1"/>
              <a:t>xóa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dấu</a:t>
            </a:r>
            <a:r>
              <a:rPr lang="en-US" dirty="0"/>
              <a:t> “.”, </a:t>
            </a:r>
            <a:r>
              <a:rPr lang="en-US" dirty="0" err="1"/>
              <a:t>sau</a:t>
            </a:r>
            <a:r>
              <a:rPr lang="en-US" dirty="0"/>
              <a:t> </a:t>
            </a:r>
            <a:r>
              <a:rPr lang="en-US" dirty="0" err="1"/>
              <a:t>đó</a:t>
            </a:r>
            <a:r>
              <a:rPr lang="en-US" dirty="0"/>
              <a:t> </a:t>
            </a:r>
            <a:r>
              <a:rPr lang="en-US" dirty="0" err="1"/>
              <a:t>chuyển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dạng</a:t>
            </a:r>
            <a:r>
              <a:rPr lang="en-US" dirty="0"/>
              <a:t> </a:t>
            </a:r>
            <a:r>
              <a:rPr lang="en-US" dirty="0" err="1"/>
              <a:t>số</a:t>
            </a:r>
            <a:endParaRPr lang="vi-VN" dirty="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US" dirty="0" err="1"/>
              <a:t>Xóa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dòng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lặp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cột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cần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( “Ổ </a:t>
            </a:r>
            <a:r>
              <a:rPr lang="en-US" dirty="0" err="1"/>
              <a:t>cắm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iPod”, “</a:t>
            </a:r>
            <a:r>
              <a:rPr lang="en-US" dirty="0" err="1"/>
              <a:t>Đầu</a:t>
            </a:r>
            <a:r>
              <a:rPr lang="en-US" dirty="0"/>
              <a:t> </a:t>
            </a:r>
            <a:r>
              <a:rPr lang="en-US" dirty="0" err="1"/>
              <a:t>đĩa</a:t>
            </a:r>
            <a:r>
              <a:rPr lang="en-US" dirty="0"/>
              <a:t> CD”, … </a:t>
            </a:r>
            <a:r>
              <a:rPr lang="en-US" dirty="0" err="1"/>
              <a:t>đã</a:t>
            </a:r>
            <a:r>
              <a:rPr lang="en-US" dirty="0"/>
              <a:t> </a:t>
            </a:r>
            <a:r>
              <a:rPr lang="en-US" dirty="0" err="1"/>
              <a:t>ghi</a:t>
            </a:r>
            <a:r>
              <a:rPr lang="en-US" dirty="0"/>
              <a:t> </a:t>
            </a:r>
            <a:r>
              <a:rPr lang="en-US" dirty="0" err="1"/>
              <a:t>chú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file notebook)</a:t>
            </a:r>
            <a:endParaRPr lang="vi-VN" dirty="0"/>
          </a:p>
          <a:p>
            <a:pPr marL="152400" lvl="0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7592361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46"/>
          <p:cNvSpPr txBox="1">
            <a:spLocks noGrp="1"/>
          </p:cNvSpPr>
          <p:nvPr>
            <p:ph type="title"/>
          </p:nvPr>
        </p:nvSpPr>
        <p:spPr>
          <a:xfrm>
            <a:off x="1974300" y="75743"/>
            <a:ext cx="51954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TIỀN XỬ LÝ DỮ LIỆU</a:t>
            </a:r>
            <a:endParaRPr dirty="0"/>
          </a:p>
        </p:txBody>
      </p:sp>
      <p:sp>
        <p:nvSpPr>
          <p:cNvPr id="382" name="Google Shape;382;p46"/>
          <p:cNvSpPr txBox="1">
            <a:spLocks noGrp="1"/>
          </p:cNvSpPr>
          <p:nvPr>
            <p:ph type="body" idx="1"/>
          </p:nvPr>
        </p:nvSpPr>
        <p:spPr>
          <a:xfrm>
            <a:off x="959682" y="604344"/>
            <a:ext cx="7224635" cy="41406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Tiến hành tách dữ liệu theo tỉ lệ train – validation – test: </a:t>
            </a:r>
            <a:r>
              <a:rPr lang="en" b="1" dirty="0"/>
              <a:t>64 </a:t>
            </a:r>
            <a:r>
              <a:rPr lang="en" dirty="0"/>
              <a:t>– </a:t>
            </a:r>
            <a:r>
              <a:rPr lang="en" b="1" dirty="0"/>
              <a:t>16 </a:t>
            </a:r>
            <a:r>
              <a:rPr lang="en" dirty="0"/>
              <a:t>– </a:t>
            </a:r>
            <a:r>
              <a:rPr lang="en" b="1" dirty="0"/>
              <a:t>20</a:t>
            </a:r>
            <a:endParaRPr lang="en-US" b="1" dirty="0"/>
          </a:p>
          <a:p>
            <a:pPr marL="152400" lvl="0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lang="en-US" dirty="0"/>
          </a:p>
          <a:p>
            <a:pPr marL="152400" lvl="0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dirty="0"/>
              <a:t>Khám phá dữ liệu trên tập train:</a:t>
            </a:r>
          </a:p>
          <a:p>
            <a:r>
              <a:rPr lang="en-US" dirty="0" err="1"/>
              <a:t>Tiến</a:t>
            </a:r>
            <a:r>
              <a:rPr lang="en-US" dirty="0"/>
              <a:t> </a:t>
            </a:r>
            <a:r>
              <a:rPr lang="en-US" dirty="0" err="1"/>
              <a:t>hành</a:t>
            </a:r>
            <a:r>
              <a:rPr lang="en-US" dirty="0"/>
              <a:t> </a:t>
            </a:r>
            <a:r>
              <a:rPr lang="en-US" dirty="0" err="1"/>
              <a:t>gom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cột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điểm</a:t>
            </a:r>
            <a:r>
              <a:rPr lang="en-US" dirty="0"/>
              <a:t> </a:t>
            </a:r>
            <a:r>
              <a:rPr lang="en-US" dirty="0" err="1"/>
              <a:t>chung</a:t>
            </a:r>
            <a:r>
              <a:rPr lang="en-US" dirty="0"/>
              <a:t>,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cột</a:t>
            </a:r>
            <a:r>
              <a:rPr lang="en-US" dirty="0"/>
              <a:t> </a:t>
            </a:r>
            <a:r>
              <a:rPr lang="en-US" dirty="0" err="1"/>
              <a:t>tiện</a:t>
            </a:r>
            <a:r>
              <a:rPr lang="en-US" dirty="0"/>
              <a:t> </a:t>
            </a:r>
            <a:r>
              <a:rPr lang="en-US" dirty="0" err="1"/>
              <a:t>nghi</a:t>
            </a:r>
            <a:r>
              <a:rPr lang="en-US" dirty="0"/>
              <a:t>/</a:t>
            </a:r>
            <a:r>
              <a:rPr lang="en-US" dirty="0" err="1"/>
              <a:t>dịch</a:t>
            </a:r>
            <a:r>
              <a:rPr lang="en-US" dirty="0"/>
              <a:t> </a:t>
            </a:r>
            <a:r>
              <a:rPr lang="en-US" dirty="0" err="1"/>
              <a:t>vụ</a:t>
            </a:r>
            <a:r>
              <a:rPr lang="en-US" dirty="0"/>
              <a:t> </a:t>
            </a:r>
            <a:r>
              <a:rPr lang="en-US" dirty="0" err="1"/>
              <a:t>cùng</a:t>
            </a:r>
            <a:r>
              <a:rPr lang="en-US" dirty="0"/>
              <a:t> 1 </a:t>
            </a:r>
            <a:r>
              <a:rPr lang="en-US" dirty="0" err="1"/>
              <a:t>loại</a:t>
            </a:r>
            <a:r>
              <a:rPr lang="en-US" dirty="0"/>
              <a:t> </a:t>
            </a:r>
            <a:r>
              <a:rPr lang="en-US" dirty="0" err="1"/>
              <a:t>lại</a:t>
            </a:r>
            <a:r>
              <a:rPr lang="en-US" dirty="0"/>
              <a:t> </a:t>
            </a:r>
            <a:r>
              <a:rPr lang="en-US" dirty="0" err="1"/>
              <a:t>bằng</a:t>
            </a:r>
            <a:r>
              <a:rPr lang="en-US" dirty="0"/>
              <a:t> class </a:t>
            </a:r>
            <a:r>
              <a:rPr lang="en-US" b="0" dirty="0" err="1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ColAdderDropper</a:t>
            </a:r>
            <a:r>
              <a:rPr lang="en-US" b="0" dirty="0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dirty="0">
              <a:solidFill>
                <a:srgbClr val="0070C0"/>
              </a:solidFill>
            </a:endParaRPr>
          </a:p>
          <a:p>
            <a:pPr marL="152400" lvl="0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dirty="0"/>
              <a:t>	VD: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cột</a:t>
            </a:r>
            <a:r>
              <a:rPr lang="en-US" dirty="0"/>
              <a:t> “</a:t>
            </a:r>
            <a:r>
              <a:rPr lang="en-US" dirty="0" err="1"/>
              <a:t>Sàn</a:t>
            </a:r>
            <a:r>
              <a:rPr lang="en-US" dirty="0"/>
              <a:t> </a:t>
            </a:r>
            <a:r>
              <a:rPr lang="en-US" dirty="0" err="1"/>
              <a:t>trải</a:t>
            </a:r>
            <a:r>
              <a:rPr lang="en-US" dirty="0"/>
              <a:t> </a:t>
            </a:r>
            <a:r>
              <a:rPr lang="en-US" dirty="0" err="1"/>
              <a:t>thảm</a:t>
            </a:r>
            <a:r>
              <a:rPr lang="en-US" dirty="0"/>
              <a:t>”, “</a:t>
            </a:r>
            <a:r>
              <a:rPr lang="en-US" dirty="0" err="1"/>
              <a:t>Sàn</a:t>
            </a:r>
            <a:r>
              <a:rPr lang="en-US" dirty="0"/>
              <a:t> </a:t>
            </a:r>
            <a:r>
              <a:rPr lang="en-US" dirty="0" err="1"/>
              <a:t>lát</a:t>
            </a:r>
            <a:r>
              <a:rPr lang="en-US" dirty="0"/>
              <a:t> </a:t>
            </a:r>
            <a:r>
              <a:rPr lang="en-US" dirty="0" err="1"/>
              <a:t>gach</a:t>
            </a:r>
            <a:r>
              <a:rPr lang="en-US" dirty="0"/>
              <a:t>/</a:t>
            </a:r>
            <a:r>
              <a:rPr lang="en-US" dirty="0" err="1"/>
              <a:t>đá</a:t>
            </a:r>
            <a:r>
              <a:rPr lang="en-US" dirty="0"/>
              <a:t> </a:t>
            </a:r>
            <a:r>
              <a:rPr lang="en-US" dirty="0" err="1"/>
              <a:t>cẩm</a:t>
            </a:r>
            <a:r>
              <a:rPr lang="en-US" dirty="0"/>
              <a:t> </a:t>
            </a:r>
            <a:r>
              <a:rPr lang="en-US" dirty="0" err="1"/>
              <a:t>thạch</a:t>
            </a:r>
            <a:r>
              <a:rPr lang="en-US" dirty="0"/>
              <a:t>”, “</a:t>
            </a:r>
            <a:r>
              <a:rPr lang="en-US" dirty="0" err="1"/>
              <a:t>Sàn</a:t>
            </a:r>
            <a:r>
              <a:rPr lang="en-US" dirty="0"/>
              <a:t> </a:t>
            </a:r>
            <a:r>
              <a:rPr lang="en-US" dirty="0" err="1"/>
              <a:t>lát</a:t>
            </a:r>
            <a:r>
              <a:rPr lang="en-US" dirty="0"/>
              <a:t> </a:t>
            </a:r>
            <a:r>
              <a:rPr lang="en-US" dirty="0" err="1"/>
              <a:t>gỗ</a:t>
            </a:r>
            <a:r>
              <a:rPr lang="en-US" dirty="0"/>
              <a:t>”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gom</a:t>
            </a:r>
            <a:r>
              <a:rPr lang="en-US" dirty="0"/>
              <a:t> </a:t>
            </a:r>
            <a:r>
              <a:rPr lang="en-US" dirty="0" err="1"/>
              <a:t>lại</a:t>
            </a:r>
            <a:r>
              <a:rPr lang="en-US" dirty="0"/>
              <a:t> </a:t>
            </a:r>
            <a:r>
              <a:rPr lang="en-US" dirty="0" err="1"/>
              <a:t>thành</a:t>
            </a:r>
            <a:r>
              <a:rPr lang="en-US" dirty="0"/>
              <a:t> 1 </a:t>
            </a:r>
            <a:r>
              <a:rPr lang="en-US" dirty="0" err="1"/>
              <a:t>cột</a:t>
            </a:r>
            <a:r>
              <a:rPr lang="en-US" dirty="0"/>
              <a:t> “</a:t>
            </a:r>
            <a:r>
              <a:rPr lang="en-US" dirty="0" err="1"/>
              <a:t>lot_san</a:t>
            </a:r>
            <a:r>
              <a:rPr lang="en-US" dirty="0"/>
              <a:t>”, </a:t>
            </a:r>
            <a:r>
              <a:rPr lang="en-US" dirty="0" err="1"/>
              <a:t>với</a:t>
            </a:r>
            <a:r>
              <a:rPr lang="en-US" dirty="0"/>
              <a:t>:</a:t>
            </a:r>
          </a:p>
          <a:p>
            <a:pPr marL="152400" indent="0">
              <a:buNone/>
            </a:pPr>
            <a:r>
              <a:rPr lang="en-US" dirty="0"/>
              <a:t>	         - “</a:t>
            </a:r>
            <a:r>
              <a:rPr lang="en-US" dirty="0" err="1"/>
              <a:t>Sàn</a:t>
            </a:r>
            <a:r>
              <a:rPr lang="en-US" dirty="0"/>
              <a:t> </a:t>
            </a:r>
            <a:r>
              <a:rPr lang="en-US" dirty="0" err="1"/>
              <a:t>trải</a:t>
            </a:r>
            <a:r>
              <a:rPr lang="en-US" dirty="0"/>
              <a:t> </a:t>
            </a:r>
            <a:r>
              <a:rPr lang="en-US" dirty="0" err="1"/>
              <a:t>thảm</a:t>
            </a:r>
            <a:r>
              <a:rPr lang="en-US" dirty="0"/>
              <a:t>” = 1</a:t>
            </a:r>
          </a:p>
          <a:p>
            <a:pPr marL="152400" indent="0">
              <a:buNone/>
            </a:pPr>
            <a:r>
              <a:rPr lang="en-US" dirty="0"/>
              <a:t>	         - “</a:t>
            </a:r>
            <a:r>
              <a:rPr lang="en-US" dirty="0" err="1"/>
              <a:t>Sàn</a:t>
            </a:r>
            <a:r>
              <a:rPr lang="en-US" dirty="0"/>
              <a:t> </a:t>
            </a:r>
            <a:r>
              <a:rPr lang="en-US" dirty="0" err="1"/>
              <a:t>lát</a:t>
            </a:r>
            <a:r>
              <a:rPr lang="en-US" dirty="0"/>
              <a:t> </a:t>
            </a:r>
            <a:r>
              <a:rPr lang="en-US" dirty="0" err="1"/>
              <a:t>gach</a:t>
            </a:r>
            <a:r>
              <a:rPr lang="en-US" dirty="0"/>
              <a:t>/</a:t>
            </a:r>
            <a:r>
              <a:rPr lang="en-US" dirty="0" err="1"/>
              <a:t>đá</a:t>
            </a:r>
            <a:r>
              <a:rPr lang="en-US" dirty="0"/>
              <a:t> </a:t>
            </a:r>
            <a:r>
              <a:rPr lang="en-US" dirty="0" err="1"/>
              <a:t>cẩm</a:t>
            </a:r>
            <a:r>
              <a:rPr lang="en-US" dirty="0"/>
              <a:t> </a:t>
            </a:r>
            <a:r>
              <a:rPr lang="en-US" dirty="0" err="1"/>
              <a:t>thạch</a:t>
            </a:r>
            <a:r>
              <a:rPr lang="en-US" dirty="0"/>
              <a:t>” = 2</a:t>
            </a:r>
          </a:p>
          <a:p>
            <a:pPr marL="152400" indent="0">
              <a:buNone/>
            </a:pPr>
            <a:r>
              <a:rPr lang="en-US" dirty="0"/>
              <a:t>	         - “</a:t>
            </a:r>
            <a:r>
              <a:rPr lang="en-US" dirty="0" err="1"/>
              <a:t>Sàn</a:t>
            </a:r>
            <a:r>
              <a:rPr lang="en-US" dirty="0"/>
              <a:t> </a:t>
            </a:r>
            <a:r>
              <a:rPr lang="en-US" dirty="0" err="1"/>
              <a:t>lát</a:t>
            </a:r>
            <a:r>
              <a:rPr lang="en-US" dirty="0"/>
              <a:t> </a:t>
            </a:r>
            <a:r>
              <a:rPr lang="en-US" dirty="0" err="1"/>
              <a:t>gỗ</a:t>
            </a:r>
            <a:r>
              <a:rPr lang="en-US" dirty="0"/>
              <a:t>” = 3</a:t>
            </a:r>
            <a:endParaRPr lang="vi-VN" dirty="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khá</a:t>
            </a:r>
            <a:r>
              <a:rPr lang="en-US" dirty="0"/>
              <a:t> </a:t>
            </a:r>
            <a:r>
              <a:rPr lang="en-US" dirty="0" err="1"/>
              <a:t>nhiều</a:t>
            </a:r>
            <a:r>
              <a:rPr lang="en-US" dirty="0"/>
              <a:t> </a:t>
            </a:r>
            <a:r>
              <a:rPr lang="en-US" dirty="0" err="1"/>
              <a:t>cột</a:t>
            </a:r>
            <a:r>
              <a:rPr lang="en-US" dirty="0"/>
              <a:t> </a:t>
            </a:r>
            <a:r>
              <a:rPr lang="en-US" dirty="0" err="1"/>
              <a:t>mang</a:t>
            </a:r>
            <a:r>
              <a:rPr lang="en-US" dirty="0"/>
              <a:t> ý </a:t>
            </a:r>
            <a:r>
              <a:rPr lang="en-US" dirty="0" err="1"/>
              <a:t>nghĩa</a:t>
            </a:r>
            <a:r>
              <a:rPr lang="en-US" dirty="0"/>
              <a:t> </a:t>
            </a:r>
            <a:r>
              <a:rPr lang="en-US" dirty="0" err="1"/>
              <a:t>như</a:t>
            </a:r>
            <a:r>
              <a:rPr lang="en-US" dirty="0"/>
              <a:t> </a:t>
            </a:r>
            <a:r>
              <a:rPr lang="en-US" dirty="0" err="1"/>
              <a:t>nhau</a:t>
            </a:r>
            <a:r>
              <a:rPr lang="en-US" dirty="0"/>
              <a:t> -&gt; ta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tiến</a:t>
            </a:r>
            <a:r>
              <a:rPr lang="en-US" dirty="0"/>
              <a:t> </a:t>
            </a:r>
            <a:r>
              <a:rPr lang="en-US" dirty="0" err="1"/>
              <a:t>hành</a:t>
            </a:r>
            <a:r>
              <a:rPr lang="en-US" dirty="0"/>
              <a:t> </a:t>
            </a:r>
            <a:r>
              <a:rPr lang="en-US" dirty="0" err="1"/>
              <a:t>gộp</a:t>
            </a:r>
            <a:r>
              <a:rPr lang="en-US" dirty="0"/>
              <a:t> 2 </a:t>
            </a:r>
            <a:r>
              <a:rPr lang="en-US" dirty="0" err="1"/>
              <a:t>cột</a:t>
            </a:r>
            <a:r>
              <a:rPr lang="en-US" dirty="0"/>
              <a:t> </a:t>
            </a:r>
            <a:r>
              <a:rPr lang="en-US" dirty="0" err="1"/>
              <a:t>này</a:t>
            </a:r>
            <a:r>
              <a:rPr lang="en-US" dirty="0"/>
              <a:t> </a:t>
            </a:r>
            <a:r>
              <a:rPr lang="en-US" dirty="0" err="1"/>
              <a:t>lại</a:t>
            </a:r>
            <a:r>
              <a:rPr lang="en-US" dirty="0"/>
              <a:t> </a:t>
            </a:r>
            <a:r>
              <a:rPr lang="en-US" dirty="0" err="1"/>
              <a:t>thành</a:t>
            </a:r>
            <a:r>
              <a:rPr lang="en-US" dirty="0"/>
              <a:t> 1 </a:t>
            </a:r>
            <a:r>
              <a:rPr lang="en-US" dirty="0" err="1"/>
              <a:t>cột</a:t>
            </a:r>
            <a:endParaRPr lang="en-US" dirty="0"/>
          </a:p>
          <a:p>
            <a:pPr marL="152400" lvl="0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dirty="0"/>
              <a:t>	VD: </a:t>
            </a:r>
            <a:r>
              <a:rPr lang="en-US" dirty="0" err="1"/>
              <a:t>Cột</a:t>
            </a:r>
            <a:r>
              <a:rPr lang="en-US" dirty="0"/>
              <a:t> “</a:t>
            </a:r>
            <a:r>
              <a:rPr lang="en-US" dirty="0" err="1"/>
              <a:t>Máy</a:t>
            </a:r>
            <a:r>
              <a:rPr lang="en-US" dirty="0"/>
              <a:t> </a:t>
            </a:r>
            <a:r>
              <a:rPr lang="en-US" dirty="0" err="1"/>
              <a:t>pha</a:t>
            </a:r>
            <a:r>
              <a:rPr lang="en-US" dirty="0"/>
              <a:t> </a:t>
            </a:r>
            <a:r>
              <a:rPr lang="en-US" dirty="0" err="1"/>
              <a:t>trà</a:t>
            </a:r>
            <a:r>
              <a:rPr lang="en-US" dirty="0"/>
              <a:t>/</a:t>
            </a:r>
            <a:r>
              <a:rPr lang="en-US" dirty="0" err="1"/>
              <a:t>cà</a:t>
            </a:r>
            <a:r>
              <a:rPr lang="en-US" dirty="0"/>
              <a:t> </a:t>
            </a:r>
            <a:r>
              <a:rPr lang="en-US" dirty="0" err="1"/>
              <a:t>phê</a:t>
            </a:r>
            <a:r>
              <a:rPr lang="en-US" dirty="0"/>
              <a:t>”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cột</a:t>
            </a:r>
            <a:r>
              <a:rPr lang="en-US" dirty="0"/>
              <a:t> “</a:t>
            </a:r>
            <a:r>
              <a:rPr lang="en-US" dirty="0" err="1"/>
              <a:t>Máy</a:t>
            </a:r>
            <a:r>
              <a:rPr lang="en-US" dirty="0"/>
              <a:t> </a:t>
            </a:r>
            <a:r>
              <a:rPr lang="en-US" dirty="0" err="1"/>
              <a:t>pha</a:t>
            </a:r>
            <a:r>
              <a:rPr lang="en-US" dirty="0"/>
              <a:t> </a:t>
            </a:r>
            <a:r>
              <a:rPr lang="en-US" dirty="0" err="1"/>
              <a:t>Cà</a:t>
            </a:r>
            <a:r>
              <a:rPr lang="en-US" dirty="0"/>
              <a:t> </a:t>
            </a:r>
            <a:r>
              <a:rPr lang="en-US" dirty="0" err="1"/>
              <a:t>phê</a:t>
            </a:r>
            <a:r>
              <a:rPr lang="en-US" dirty="0"/>
              <a:t>”</a:t>
            </a:r>
          </a:p>
          <a:p>
            <a:pPr marL="152400" lvl="0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dirty="0" err="1"/>
              <a:t>Tiến</a:t>
            </a:r>
            <a:r>
              <a:rPr lang="en-US" dirty="0"/>
              <a:t> </a:t>
            </a:r>
            <a:r>
              <a:rPr lang="en-US" dirty="0" err="1"/>
              <a:t>hành</a:t>
            </a:r>
            <a:r>
              <a:rPr lang="en-US" dirty="0"/>
              <a:t> </a:t>
            </a:r>
            <a:r>
              <a:rPr lang="en-US" dirty="0" err="1"/>
              <a:t>xây</a:t>
            </a:r>
            <a:r>
              <a:rPr lang="en-US" dirty="0"/>
              <a:t> </a:t>
            </a:r>
            <a:r>
              <a:rPr lang="en-US" dirty="0" err="1"/>
              <a:t>preprocess_pipeline</a:t>
            </a:r>
            <a:r>
              <a:rPr lang="en-US" dirty="0"/>
              <a:t>: bao </a:t>
            </a:r>
            <a:r>
              <a:rPr lang="en-US" dirty="0" err="1"/>
              <a:t>gồm</a:t>
            </a:r>
            <a:r>
              <a:rPr lang="en-US" dirty="0"/>
              <a:t> </a:t>
            </a:r>
            <a:r>
              <a:rPr lang="en-US" b="0" dirty="0" err="1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ColAdderDropper</a:t>
            </a:r>
            <a:r>
              <a:rPr lang="en-US" b="0" dirty="0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dirty="0"/>
              <a:t> ở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thêm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bước</a:t>
            </a:r>
            <a:r>
              <a:rPr lang="en-US" dirty="0"/>
              <a:t> </a:t>
            </a:r>
            <a:r>
              <a:rPr lang="en-US" dirty="0" err="1"/>
              <a:t>sau</a:t>
            </a:r>
            <a:r>
              <a:rPr lang="en-US" dirty="0"/>
              <a:t>:</a:t>
            </a:r>
          </a:p>
          <a:p>
            <a:r>
              <a:rPr lang="en-US" dirty="0"/>
              <a:t>Numerical columns: </a:t>
            </a:r>
            <a:r>
              <a:rPr lang="en-US" dirty="0" err="1"/>
              <a:t>điền</a:t>
            </a:r>
            <a:r>
              <a:rPr lang="en-US" dirty="0"/>
              <a:t> </a:t>
            </a: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</a:t>
            </a:r>
            <a:r>
              <a:rPr lang="en-US" dirty="0" err="1"/>
              <a:t>thiếu</a:t>
            </a:r>
            <a:r>
              <a:rPr lang="en-US" dirty="0"/>
              <a:t> </a:t>
            </a:r>
            <a:r>
              <a:rPr lang="en-US" dirty="0" err="1"/>
              <a:t>bằng</a:t>
            </a:r>
            <a:r>
              <a:rPr lang="en-US" dirty="0"/>
              <a:t> </a:t>
            </a: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</a:t>
            </a:r>
            <a:r>
              <a:rPr lang="en-US" dirty="0" err="1"/>
              <a:t>trung</a:t>
            </a:r>
            <a:r>
              <a:rPr lang="en-US" dirty="0"/>
              <a:t> </a:t>
            </a:r>
            <a:r>
              <a:rPr lang="en-US" dirty="0" err="1"/>
              <a:t>bình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thuộc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 (mean)</a:t>
            </a:r>
          </a:p>
          <a:p>
            <a:r>
              <a:rPr lang="en-US" dirty="0" err="1"/>
              <a:t>Catogerical</a:t>
            </a:r>
            <a:r>
              <a:rPr lang="en-US" dirty="0"/>
              <a:t> columns: </a:t>
            </a:r>
            <a:r>
              <a:rPr lang="en-US" dirty="0" err="1"/>
              <a:t>điền</a:t>
            </a:r>
            <a:r>
              <a:rPr lang="en-US" dirty="0"/>
              <a:t> </a:t>
            </a: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</a:t>
            </a:r>
            <a:r>
              <a:rPr lang="en-US" dirty="0" err="1"/>
              <a:t>thiếu</a:t>
            </a:r>
            <a:r>
              <a:rPr lang="en-US" dirty="0"/>
              <a:t> </a:t>
            </a:r>
            <a:r>
              <a:rPr lang="en-US" dirty="0" err="1"/>
              <a:t>bằng</a:t>
            </a:r>
            <a:r>
              <a:rPr lang="en-US" dirty="0"/>
              <a:t> </a:t>
            </a: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</a:t>
            </a:r>
            <a:r>
              <a:rPr lang="en-US" dirty="0" err="1"/>
              <a:t>phổ</a:t>
            </a:r>
            <a:r>
              <a:rPr lang="en-US" dirty="0"/>
              <a:t> </a:t>
            </a:r>
            <a:r>
              <a:rPr lang="en-US" dirty="0" err="1"/>
              <a:t>biển</a:t>
            </a:r>
            <a:r>
              <a:rPr lang="en-US" dirty="0"/>
              <a:t> </a:t>
            </a:r>
            <a:r>
              <a:rPr lang="en-US" dirty="0" err="1"/>
              <a:t>nhất</a:t>
            </a:r>
            <a:r>
              <a:rPr lang="en-US" dirty="0"/>
              <a:t> (most frequent)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OneHotEncoder</a:t>
            </a:r>
            <a:endParaRPr lang="en-US" dirty="0"/>
          </a:p>
          <a:p>
            <a:r>
              <a:rPr lang="en-US" dirty="0"/>
              <a:t>Feature columns (</a:t>
            </a:r>
            <a:r>
              <a:rPr lang="en-US" dirty="0" err="1"/>
              <a:t>kiểu</a:t>
            </a:r>
            <a:r>
              <a:rPr lang="en-US" dirty="0"/>
              <a:t> numerical): </a:t>
            </a:r>
            <a:r>
              <a:rPr lang="en-US" dirty="0" err="1"/>
              <a:t>điền</a:t>
            </a:r>
            <a:r>
              <a:rPr lang="en-US" dirty="0"/>
              <a:t> </a:t>
            </a: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</a:t>
            </a:r>
            <a:r>
              <a:rPr lang="en-US" dirty="0" err="1"/>
              <a:t>thiếu</a:t>
            </a:r>
            <a:r>
              <a:rPr lang="en-US" dirty="0"/>
              <a:t> </a:t>
            </a:r>
            <a:r>
              <a:rPr lang="en-US" dirty="0" err="1"/>
              <a:t>bằng</a:t>
            </a:r>
            <a:r>
              <a:rPr lang="en-US" dirty="0"/>
              <a:t> </a:t>
            </a: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</a:t>
            </a:r>
            <a:r>
              <a:rPr lang="en-US" dirty="0" err="1"/>
              <a:t>phổ</a:t>
            </a:r>
            <a:r>
              <a:rPr lang="en-US" dirty="0"/>
              <a:t> </a:t>
            </a:r>
            <a:r>
              <a:rPr lang="en-US" dirty="0" err="1"/>
              <a:t>biển</a:t>
            </a:r>
            <a:r>
              <a:rPr lang="en-US" dirty="0"/>
              <a:t> </a:t>
            </a:r>
            <a:r>
              <a:rPr lang="en-US" dirty="0" err="1"/>
              <a:t>nhất</a:t>
            </a:r>
            <a:r>
              <a:rPr lang="en-US" dirty="0"/>
              <a:t> (most frequent)</a:t>
            </a:r>
          </a:p>
          <a:p>
            <a:r>
              <a:rPr lang="en-US" dirty="0" err="1"/>
              <a:t>Cuối</a:t>
            </a:r>
            <a:r>
              <a:rPr lang="en-US" dirty="0"/>
              <a:t> </a:t>
            </a:r>
            <a:r>
              <a:rPr lang="en-US" dirty="0" err="1"/>
              <a:t>cùng</a:t>
            </a:r>
            <a:r>
              <a:rPr lang="en-US" dirty="0"/>
              <a:t>, </a:t>
            </a:r>
            <a:r>
              <a:rPr lang="en-US" dirty="0" err="1"/>
              <a:t>chuẩn</a:t>
            </a:r>
            <a:r>
              <a:rPr lang="en-US" dirty="0"/>
              <a:t> </a:t>
            </a:r>
            <a:r>
              <a:rPr lang="en-US" dirty="0" err="1"/>
              <a:t>hóa</a:t>
            </a:r>
            <a:r>
              <a:rPr lang="en-US" dirty="0"/>
              <a:t> </a:t>
            </a:r>
            <a:r>
              <a:rPr lang="en-US" dirty="0" err="1"/>
              <a:t>bằng</a:t>
            </a:r>
            <a:r>
              <a:rPr lang="en-US" dirty="0"/>
              <a:t> </a:t>
            </a:r>
            <a:r>
              <a:rPr lang="en-US" dirty="0" err="1"/>
              <a:t>StandardScaler</a:t>
            </a:r>
            <a:r>
              <a:rPr lang="en-US" dirty="0"/>
              <a:t>()</a:t>
            </a:r>
          </a:p>
          <a:p>
            <a:endParaRPr lang="vi-VN" dirty="0"/>
          </a:p>
          <a:p>
            <a:pPr marL="152400" lvl="0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0005728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43"/>
          <p:cNvSpPr txBox="1">
            <a:spLocks noGrp="1"/>
          </p:cNvSpPr>
          <p:nvPr>
            <p:ph type="title" idx="2"/>
          </p:nvPr>
        </p:nvSpPr>
        <p:spPr>
          <a:xfrm>
            <a:off x="1659725" y="1880553"/>
            <a:ext cx="5824550" cy="138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dirty="0" err="1"/>
              <a:t>Xây</a:t>
            </a:r>
            <a:r>
              <a:rPr lang="en-US" sz="7200" dirty="0"/>
              <a:t> </a:t>
            </a:r>
            <a:r>
              <a:rPr lang="en-US" sz="7200" dirty="0" err="1"/>
              <a:t>dựng</a:t>
            </a:r>
            <a:r>
              <a:rPr lang="en-US" sz="7200" dirty="0"/>
              <a:t> </a:t>
            </a:r>
            <a:r>
              <a:rPr lang="en-US" sz="7200" dirty="0" err="1"/>
              <a:t>mô</a:t>
            </a:r>
            <a:r>
              <a:rPr lang="en-US" sz="7200" dirty="0"/>
              <a:t> </a:t>
            </a:r>
            <a:r>
              <a:rPr lang="en-US" sz="7200" dirty="0" err="1"/>
              <a:t>hình</a:t>
            </a:r>
            <a:endParaRPr sz="7200" dirty="0"/>
          </a:p>
        </p:txBody>
      </p:sp>
      <p:sp>
        <p:nvSpPr>
          <p:cNvPr id="328" name="Google Shape;328;p43"/>
          <p:cNvSpPr txBox="1">
            <a:spLocks noGrp="1"/>
          </p:cNvSpPr>
          <p:nvPr>
            <p:ph type="subTitle" idx="1"/>
          </p:nvPr>
        </p:nvSpPr>
        <p:spPr>
          <a:xfrm>
            <a:off x="2948550" y="4249380"/>
            <a:ext cx="3246900" cy="40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29" name="Google Shape;329;p43"/>
          <p:cNvSpPr txBox="1">
            <a:spLocks noGrp="1"/>
          </p:cNvSpPr>
          <p:nvPr>
            <p:ph type="subTitle" idx="3"/>
          </p:nvPr>
        </p:nvSpPr>
        <p:spPr>
          <a:xfrm>
            <a:off x="713225" y="539500"/>
            <a:ext cx="946500" cy="5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Barlow SemiBold"/>
                <a:ea typeface="Barlow SemiBold"/>
                <a:cs typeface="Barlow SemiBold"/>
                <a:sym typeface="Barlow SemiBold"/>
              </a:rPr>
              <a:t>Saturday</a:t>
            </a:r>
            <a:endParaRPr dirty="0">
              <a:latin typeface="Barlow SemiBold"/>
              <a:ea typeface="Barlow SemiBold"/>
              <a:cs typeface="Barlow SemiBold"/>
              <a:sym typeface="Barlow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Barlow"/>
                <a:ea typeface="Barlow"/>
                <a:cs typeface="Barlow"/>
                <a:sym typeface="Barlow"/>
              </a:rPr>
              <a:t>16.01.2021</a:t>
            </a:r>
            <a:endParaRPr dirty="0"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330" name="Google Shape;330;p43"/>
          <p:cNvCxnSpPr/>
          <p:nvPr/>
        </p:nvCxnSpPr>
        <p:spPr>
          <a:xfrm>
            <a:off x="1659775" y="1147128"/>
            <a:ext cx="58245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1" name="Google Shape;331;p43"/>
          <p:cNvCxnSpPr/>
          <p:nvPr/>
        </p:nvCxnSpPr>
        <p:spPr>
          <a:xfrm>
            <a:off x="1659775" y="3996378"/>
            <a:ext cx="58245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2133705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46"/>
          <p:cNvSpPr txBox="1">
            <a:spLocks noGrp="1"/>
          </p:cNvSpPr>
          <p:nvPr>
            <p:ph type="title"/>
          </p:nvPr>
        </p:nvSpPr>
        <p:spPr>
          <a:xfrm>
            <a:off x="1972516" y="438828"/>
            <a:ext cx="51954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XÂY DỰNG MÔ HÌNH</a:t>
            </a:r>
            <a:endParaRPr dirty="0"/>
          </a:p>
        </p:txBody>
      </p:sp>
      <p:sp>
        <p:nvSpPr>
          <p:cNvPr id="382" name="Google Shape;382;p46"/>
          <p:cNvSpPr txBox="1">
            <a:spLocks noGrp="1"/>
          </p:cNvSpPr>
          <p:nvPr>
            <p:ph type="body" idx="1"/>
          </p:nvPr>
        </p:nvSpPr>
        <p:spPr>
          <a:xfrm>
            <a:off x="1332836" y="1431938"/>
            <a:ext cx="5900101" cy="28760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Nhóm em chọn 2 mô hình regressor có trong sklearn:</a:t>
            </a:r>
            <a:endParaRPr dirty="0"/>
          </a:p>
          <a:p>
            <a:pPr marL="457200" lvl="0" indent="-304800" algn="l" rtl="0">
              <a:spcBef>
                <a:spcPts val="1600"/>
              </a:spcBef>
              <a:spcAft>
                <a:spcPts val="0"/>
              </a:spcAft>
              <a:buSzPts val="1200"/>
              <a:buChar char="●"/>
            </a:pPr>
            <a:r>
              <a:rPr lang="en-US" dirty="0" err="1"/>
              <a:t>MLPRegressor</a:t>
            </a:r>
            <a:endParaRPr dirty="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US" dirty="0" err="1"/>
              <a:t>RandomForestRegressor</a:t>
            </a:r>
            <a:endParaRPr dirty="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thêm</a:t>
            </a:r>
            <a:r>
              <a:rPr lang="en-US" dirty="0"/>
              <a:t> 1 </a:t>
            </a:r>
            <a:r>
              <a:rPr lang="en-US" dirty="0" err="1"/>
              <a:t>bước</a:t>
            </a:r>
            <a:r>
              <a:rPr lang="en-US" dirty="0"/>
              <a:t> </a:t>
            </a:r>
            <a:r>
              <a:rPr lang="en-US" dirty="0" err="1"/>
              <a:t>chuẩn</a:t>
            </a:r>
            <a:r>
              <a:rPr lang="en-US" dirty="0"/>
              <a:t> </a:t>
            </a:r>
            <a:r>
              <a:rPr lang="en-US" dirty="0" err="1"/>
              <a:t>hóa</a:t>
            </a:r>
            <a:r>
              <a:rPr lang="en-US" dirty="0"/>
              <a:t> </a:t>
            </a:r>
            <a:r>
              <a:rPr lang="en-US" dirty="0" err="1"/>
              <a:t>bằng</a:t>
            </a:r>
            <a:r>
              <a:rPr lang="en-US" dirty="0"/>
              <a:t> </a:t>
            </a:r>
            <a:r>
              <a:rPr lang="en-US" dirty="0" err="1"/>
              <a:t>TransformedTargetRegressor</a:t>
            </a:r>
            <a:r>
              <a:rPr lang="en-US" dirty="0"/>
              <a:t>()</a:t>
            </a:r>
            <a:endParaRPr lang="en" dirty="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endParaRPr lang="en" dirty="0"/>
          </a:p>
          <a:p>
            <a:pPr marL="152400" lvl="0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dirty="0"/>
              <a:t>Nhóm sử dụng độ lỗi Mean Absolute Error (MAE) để đánh giá mô hình</a:t>
            </a:r>
          </a:p>
          <a:p>
            <a:pPr marL="152400" lvl="0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lang="e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32A4F0-49AF-43D8-8E20-D59FFDCD56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8806" y="3251925"/>
            <a:ext cx="2568163" cy="495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853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46"/>
          <p:cNvSpPr txBox="1">
            <a:spLocks noGrp="1"/>
          </p:cNvSpPr>
          <p:nvPr>
            <p:ph type="title"/>
          </p:nvPr>
        </p:nvSpPr>
        <p:spPr>
          <a:xfrm>
            <a:off x="1972516" y="264012"/>
            <a:ext cx="51954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XÂY DỰNG MÔ HÌNH</a:t>
            </a:r>
            <a:endParaRPr dirty="0"/>
          </a:p>
        </p:txBody>
      </p:sp>
      <p:sp>
        <p:nvSpPr>
          <p:cNvPr id="382" name="Google Shape;382;p46"/>
          <p:cNvSpPr txBox="1">
            <a:spLocks noGrp="1"/>
          </p:cNvSpPr>
          <p:nvPr>
            <p:ph type="body" idx="1"/>
          </p:nvPr>
        </p:nvSpPr>
        <p:spPr>
          <a:xfrm>
            <a:off x="1332836" y="1257122"/>
            <a:ext cx="5900101" cy="361743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MLPRegressor trong Neural Network:</a:t>
            </a:r>
            <a:endParaRPr dirty="0"/>
          </a:p>
          <a:p>
            <a:pPr marL="457200" lvl="0" indent="-304800" algn="l" rtl="0">
              <a:spcBef>
                <a:spcPts val="1600"/>
              </a:spcBef>
              <a:spcAft>
                <a:spcPts val="0"/>
              </a:spcAft>
              <a:buSzPts val="1200"/>
              <a:buChar char="●"/>
            </a:pPr>
            <a:r>
              <a:rPr lang="en-US" dirty="0" err="1"/>
              <a:t>Nhóm</a:t>
            </a:r>
            <a:r>
              <a:rPr lang="en-US" dirty="0"/>
              <a:t> </a:t>
            </a:r>
            <a:r>
              <a:rPr lang="en-US" dirty="0" err="1"/>
              <a:t>đã</a:t>
            </a:r>
            <a:r>
              <a:rPr lang="en-US" dirty="0"/>
              <a:t> </a:t>
            </a:r>
            <a:r>
              <a:rPr lang="en-US" dirty="0" err="1"/>
              <a:t>thử</a:t>
            </a:r>
            <a:r>
              <a:rPr lang="en-US" dirty="0"/>
              <a:t> </a:t>
            </a:r>
            <a:r>
              <a:rPr lang="en-US" dirty="0" err="1"/>
              <a:t>nghiệm</a:t>
            </a:r>
            <a:r>
              <a:rPr lang="en-US" dirty="0"/>
              <a:t> 1 </a:t>
            </a:r>
            <a:r>
              <a:rPr lang="en-US" dirty="0" err="1"/>
              <a:t>vài</a:t>
            </a:r>
            <a:r>
              <a:rPr lang="en-US" dirty="0"/>
              <a:t> </a:t>
            </a: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lập</a:t>
            </a:r>
            <a:r>
              <a:rPr lang="en-US" dirty="0"/>
              <a:t> </a:t>
            </a:r>
            <a:r>
              <a:rPr lang="en-US" dirty="0" err="1"/>
              <a:t>hidden_layers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chọn</a:t>
            </a:r>
            <a:r>
              <a:rPr lang="en-US" dirty="0"/>
              <a:t> ra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tối</a:t>
            </a:r>
            <a:r>
              <a:rPr lang="en-US" dirty="0"/>
              <a:t> </a:t>
            </a:r>
            <a:r>
              <a:rPr lang="en-US" dirty="0" err="1"/>
              <a:t>ưu</a:t>
            </a:r>
            <a:r>
              <a:rPr lang="en-US" dirty="0"/>
              <a:t> </a:t>
            </a:r>
            <a:r>
              <a:rPr lang="en-US" dirty="0" err="1"/>
              <a:t>nhất</a:t>
            </a:r>
            <a:r>
              <a:rPr lang="en-US" dirty="0"/>
              <a:t> </a:t>
            </a:r>
            <a:r>
              <a:rPr lang="en-US" dirty="0" err="1"/>
              <a:t>như</a:t>
            </a:r>
            <a:r>
              <a:rPr lang="en-US" dirty="0"/>
              <a:t> </a:t>
            </a:r>
            <a:r>
              <a:rPr lang="en-US" dirty="0" err="1"/>
              <a:t>sau</a:t>
            </a:r>
            <a:r>
              <a:rPr lang="en-US" dirty="0"/>
              <a:t>:</a:t>
            </a:r>
            <a:endParaRPr dirty="0"/>
          </a:p>
          <a:p>
            <a:pPr marL="152400" lvl="0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lang="en" dirty="0"/>
          </a:p>
          <a:p>
            <a:pPr marL="152400" lvl="0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lang="en" dirty="0"/>
          </a:p>
          <a:p>
            <a:pPr marL="152400" lvl="0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lang="en" dirty="0"/>
          </a:p>
          <a:p>
            <a:pPr marL="152400" lvl="0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lang="en" dirty="0"/>
          </a:p>
          <a:p>
            <a:pPr marL="152400" lvl="0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lang="en" dirty="0"/>
          </a:p>
          <a:p>
            <a:pPr marL="152400" lvl="0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lang="en" dirty="0"/>
          </a:p>
          <a:p>
            <a:pPr marL="152400" lvl="0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lang="en" dirty="0"/>
          </a:p>
          <a:p>
            <a:pPr marL="152400" lvl="0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lang="en" dirty="0"/>
          </a:p>
          <a:p>
            <a:pPr marL="152400" lvl="0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lang="en" dirty="0"/>
          </a:p>
          <a:p>
            <a:pPr marL="152400" lvl="0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lang="en" dirty="0"/>
          </a:p>
          <a:p>
            <a:pPr marL="152400" lvl="0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b="1" dirty="0"/>
              <a:t>Note</a:t>
            </a:r>
            <a:r>
              <a:rPr lang="en" dirty="0"/>
              <a:t>: solver bọn em dùng “adam” vì theo bọn em tìm hiểu thì “adam” dùng khi lượng dữ liệu lớn, còn dữ liệu nhỏ thì dùng “lbfgs”</a:t>
            </a:r>
            <a:endParaRPr lang="en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02D10CB-DCE6-4278-A259-DAE4895C21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1970" y="2396934"/>
            <a:ext cx="6636491" cy="179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2995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46"/>
          <p:cNvSpPr txBox="1">
            <a:spLocks noGrp="1"/>
          </p:cNvSpPr>
          <p:nvPr>
            <p:ph type="title"/>
          </p:nvPr>
        </p:nvSpPr>
        <p:spPr>
          <a:xfrm>
            <a:off x="1972516" y="109368"/>
            <a:ext cx="51954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XÂY DỰNG MÔ HÌNH</a:t>
            </a:r>
            <a:endParaRPr dirty="0"/>
          </a:p>
        </p:txBody>
      </p:sp>
      <p:sp>
        <p:nvSpPr>
          <p:cNvPr id="382" name="Google Shape;382;p46"/>
          <p:cNvSpPr txBox="1">
            <a:spLocks noGrp="1"/>
          </p:cNvSpPr>
          <p:nvPr>
            <p:ph type="body" idx="1"/>
          </p:nvPr>
        </p:nvSpPr>
        <p:spPr>
          <a:xfrm>
            <a:off x="1332836" y="763033"/>
            <a:ext cx="5900101" cy="361743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MLPRegressor trong Neural Network:</a:t>
            </a:r>
            <a:endParaRPr dirty="0"/>
          </a:p>
          <a:p>
            <a:pPr marL="457200" lvl="0" indent="-304800" algn="l" rtl="0">
              <a:spcBef>
                <a:spcPts val="1600"/>
              </a:spcBef>
              <a:spcAft>
                <a:spcPts val="0"/>
              </a:spcAft>
              <a:buSzPts val="1200"/>
              <a:buChar char="●"/>
            </a:pPr>
            <a:r>
              <a:rPr lang="en-US" dirty="0"/>
              <a:t>Sau </a:t>
            </a:r>
            <a:r>
              <a:rPr lang="en-US" dirty="0" err="1"/>
              <a:t>đó</a:t>
            </a:r>
            <a:r>
              <a:rPr lang="en-US" dirty="0"/>
              <a:t> </a:t>
            </a:r>
            <a:r>
              <a:rPr lang="en-US" dirty="0" err="1"/>
              <a:t>nhóm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tiến</a:t>
            </a:r>
            <a:r>
              <a:rPr lang="en-US" dirty="0"/>
              <a:t> </a:t>
            </a:r>
            <a:r>
              <a:rPr lang="en-US" dirty="0" err="1"/>
              <a:t>hành</a:t>
            </a:r>
            <a:r>
              <a:rPr lang="en-US" dirty="0"/>
              <a:t> tuning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tìm</a:t>
            </a:r>
            <a:r>
              <a:rPr lang="en-US" dirty="0"/>
              <a:t> ra </a:t>
            </a:r>
            <a:r>
              <a:rPr lang="en-US" dirty="0" err="1"/>
              <a:t>learning_rate</a:t>
            </a:r>
            <a:r>
              <a:rPr lang="en-US" dirty="0"/>
              <a:t> (alpha) </a:t>
            </a:r>
            <a:r>
              <a:rPr lang="en-US" dirty="0" err="1"/>
              <a:t>tốt</a:t>
            </a:r>
            <a:r>
              <a:rPr lang="en-US" dirty="0"/>
              <a:t> </a:t>
            </a:r>
            <a:r>
              <a:rPr lang="en-US" dirty="0" err="1"/>
              <a:t>nhất</a:t>
            </a:r>
            <a:r>
              <a:rPr lang="en-US" dirty="0"/>
              <a:t>:   </a:t>
            </a:r>
            <a:r>
              <a:rPr lang="en-US" dirty="0" err="1"/>
              <a:t>best_alpha</a:t>
            </a:r>
            <a:r>
              <a:rPr lang="en-US" dirty="0"/>
              <a:t> = 1</a:t>
            </a:r>
            <a:endParaRPr dirty="0"/>
          </a:p>
          <a:p>
            <a:pPr marL="152400" lvl="0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lang="en" dirty="0"/>
          </a:p>
          <a:p>
            <a:pPr marL="152400" lvl="0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lang="en" dirty="0"/>
          </a:p>
          <a:p>
            <a:pPr marL="152400" lvl="0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lang="en" dirty="0"/>
          </a:p>
          <a:p>
            <a:pPr marL="152400" lvl="0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lang="en" dirty="0"/>
          </a:p>
          <a:p>
            <a:pPr marL="152400" lvl="0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lang="en" dirty="0"/>
          </a:p>
          <a:p>
            <a:pPr marL="152400" lvl="0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lang="en" dirty="0"/>
          </a:p>
          <a:p>
            <a:pPr marL="152400" lvl="0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lang="en" dirty="0"/>
          </a:p>
          <a:p>
            <a:pPr marL="152400" lvl="0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lang="en" dirty="0"/>
          </a:p>
          <a:p>
            <a:pPr marL="152400" lvl="0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lang="e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311159-8822-4053-9AAD-23B8A1ACDF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0408" y="1851653"/>
            <a:ext cx="5682529" cy="3088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82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46"/>
          <p:cNvSpPr txBox="1">
            <a:spLocks noGrp="1"/>
          </p:cNvSpPr>
          <p:nvPr>
            <p:ph type="title"/>
          </p:nvPr>
        </p:nvSpPr>
        <p:spPr>
          <a:xfrm>
            <a:off x="1972516" y="109368"/>
            <a:ext cx="51954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XÂY DỰNG MÔ HÌNH</a:t>
            </a:r>
            <a:endParaRPr dirty="0"/>
          </a:p>
        </p:txBody>
      </p:sp>
      <p:sp>
        <p:nvSpPr>
          <p:cNvPr id="382" name="Google Shape;382;p46"/>
          <p:cNvSpPr txBox="1">
            <a:spLocks noGrp="1"/>
          </p:cNvSpPr>
          <p:nvPr>
            <p:ph type="body" idx="1"/>
          </p:nvPr>
        </p:nvSpPr>
        <p:spPr>
          <a:xfrm>
            <a:off x="1332836" y="1102478"/>
            <a:ext cx="5900101" cy="361743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RandomForestRegressor:</a:t>
            </a:r>
            <a:endParaRPr dirty="0"/>
          </a:p>
          <a:p>
            <a:pPr marL="457200" lvl="0" indent="-304800" algn="l" rtl="0">
              <a:spcBef>
                <a:spcPts val="1600"/>
              </a:spcBef>
              <a:spcAft>
                <a:spcPts val="0"/>
              </a:spcAft>
              <a:buSzPts val="1200"/>
              <a:buChar char="●"/>
            </a:pPr>
            <a:r>
              <a:rPr lang="en-US" dirty="0" err="1"/>
              <a:t>Nhóm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tiến</a:t>
            </a:r>
            <a:r>
              <a:rPr lang="en-US" dirty="0"/>
              <a:t> </a:t>
            </a:r>
            <a:r>
              <a:rPr lang="en-US" dirty="0" err="1"/>
              <a:t>hành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lập</a:t>
            </a:r>
            <a:r>
              <a:rPr lang="en-US" dirty="0"/>
              <a:t> ban </a:t>
            </a:r>
            <a:r>
              <a:rPr lang="en-US" dirty="0" err="1"/>
              <a:t>đầu</a:t>
            </a:r>
            <a:r>
              <a:rPr lang="en-US" dirty="0"/>
              <a:t> </a:t>
            </a:r>
            <a:r>
              <a:rPr lang="en-US" dirty="0" err="1"/>
              <a:t>như</a:t>
            </a:r>
            <a:r>
              <a:rPr lang="en-US" dirty="0"/>
              <a:t> </a:t>
            </a:r>
            <a:r>
              <a:rPr lang="en-US" dirty="0" err="1"/>
              <a:t>sau</a:t>
            </a:r>
            <a:r>
              <a:rPr lang="en-US" dirty="0"/>
              <a:t>:</a:t>
            </a:r>
            <a:endParaRPr dirty="0"/>
          </a:p>
          <a:p>
            <a:pPr marL="152400" lvl="0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lang="en" dirty="0"/>
          </a:p>
          <a:p>
            <a:pPr marL="152400" lvl="0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lang="en" dirty="0"/>
          </a:p>
          <a:p>
            <a:pPr marL="152400" lvl="0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lang="en" dirty="0"/>
          </a:p>
          <a:p>
            <a:pPr marL="152400" lvl="0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lang="en" dirty="0"/>
          </a:p>
          <a:p>
            <a:pPr marL="152400" lvl="0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lang="en" dirty="0"/>
          </a:p>
          <a:p>
            <a:pPr marL="152400" lvl="0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lang="en" dirty="0"/>
          </a:p>
          <a:p>
            <a:pPr marL="152400" lvl="0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lang="en" dirty="0"/>
          </a:p>
          <a:p>
            <a:pPr marL="152400" lvl="0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lang="en" dirty="0"/>
          </a:p>
          <a:p>
            <a:pPr marL="152400" lvl="0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lang="e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9385772-7803-4110-B026-F2B7863312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6228" y="1979315"/>
            <a:ext cx="6187976" cy="2126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8792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46"/>
          <p:cNvSpPr txBox="1">
            <a:spLocks noGrp="1"/>
          </p:cNvSpPr>
          <p:nvPr>
            <p:ph type="title"/>
          </p:nvPr>
        </p:nvSpPr>
        <p:spPr>
          <a:xfrm>
            <a:off x="1972516" y="109368"/>
            <a:ext cx="51954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XÂY DỰNG MÔ HÌNH</a:t>
            </a:r>
            <a:endParaRPr dirty="0"/>
          </a:p>
        </p:txBody>
      </p:sp>
      <p:sp>
        <p:nvSpPr>
          <p:cNvPr id="382" name="Google Shape;382;p46"/>
          <p:cNvSpPr txBox="1">
            <a:spLocks noGrp="1"/>
          </p:cNvSpPr>
          <p:nvPr>
            <p:ph type="body" idx="1"/>
          </p:nvPr>
        </p:nvSpPr>
        <p:spPr>
          <a:xfrm>
            <a:off x="1332836" y="988171"/>
            <a:ext cx="5900101" cy="361743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 err="1"/>
              <a:t>RandomForestRegressor</a:t>
            </a:r>
            <a:r>
              <a:rPr lang="en-US" dirty="0"/>
              <a:t>:</a:t>
            </a:r>
          </a:p>
          <a:p>
            <a:pPr marL="457200" lvl="0" indent="-304800" algn="l" rtl="0">
              <a:spcBef>
                <a:spcPts val="1600"/>
              </a:spcBef>
              <a:spcAft>
                <a:spcPts val="0"/>
              </a:spcAft>
              <a:buSzPts val="1200"/>
              <a:buChar char="●"/>
            </a:pPr>
            <a:r>
              <a:rPr lang="en-US" dirty="0"/>
              <a:t>Sau </a:t>
            </a:r>
            <a:r>
              <a:rPr lang="en-US" dirty="0" err="1"/>
              <a:t>đó</a:t>
            </a:r>
            <a:r>
              <a:rPr lang="en-US" dirty="0"/>
              <a:t> </a:t>
            </a:r>
            <a:r>
              <a:rPr lang="en-US" dirty="0" err="1"/>
              <a:t>nhóm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tiến</a:t>
            </a:r>
            <a:r>
              <a:rPr lang="en-US" dirty="0"/>
              <a:t> </a:t>
            </a:r>
            <a:r>
              <a:rPr lang="en-US" dirty="0" err="1"/>
              <a:t>hành</a:t>
            </a:r>
            <a:r>
              <a:rPr lang="en-US" dirty="0"/>
              <a:t> tuning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tìm</a:t>
            </a:r>
            <a:r>
              <a:rPr lang="en-US" dirty="0"/>
              <a:t> ra </a:t>
            </a:r>
            <a:r>
              <a:rPr lang="en-US" dirty="0" err="1"/>
              <a:t>n_estimators</a:t>
            </a:r>
            <a:r>
              <a:rPr lang="en-US" dirty="0"/>
              <a:t> (number of tree) </a:t>
            </a:r>
            <a:r>
              <a:rPr lang="en-US" dirty="0" err="1"/>
              <a:t>tốt</a:t>
            </a:r>
            <a:r>
              <a:rPr lang="en-US" dirty="0"/>
              <a:t> </a:t>
            </a:r>
            <a:r>
              <a:rPr lang="en-US" dirty="0" err="1"/>
              <a:t>nhất</a:t>
            </a:r>
            <a:r>
              <a:rPr lang="en-US" dirty="0"/>
              <a:t>: </a:t>
            </a:r>
            <a:r>
              <a:rPr lang="en-US" dirty="0" err="1"/>
              <a:t>best_estimator</a:t>
            </a:r>
            <a:r>
              <a:rPr lang="en-US" dirty="0"/>
              <a:t> = 400</a:t>
            </a:r>
            <a:endParaRPr dirty="0"/>
          </a:p>
          <a:p>
            <a:pPr marL="152400" lvl="0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lang="en" dirty="0"/>
          </a:p>
          <a:p>
            <a:pPr marL="152400" lvl="0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lang="en" dirty="0"/>
          </a:p>
          <a:p>
            <a:pPr marL="152400" lvl="0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lang="en" dirty="0"/>
          </a:p>
          <a:p>
            <a:pPr marL="152400" lvl="0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lang="en" dirty="0"/>
          </a:p>
          <a:p>
            <a:pPr marL="152400" lvl="0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lang="en" dirty="0"/>
          </a:p>
          <a:p>
            <a:pPr marL="152400" lvl="0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lang="en" dirty="0"/>
          </a:p>
          <a:p>
            <a:pPr marL="152400" lvl="0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lang="en" dirty="0"/>
          </a:p>
          <a:p>
            <a:pPr marL="152400" lvl="0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lang="en" dirty="0"/>
          </a:p>
          <a:p>
            <a:pPr marL="152400" lvl="0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lang="e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05E41A-5767-4884-A718-A13C360564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1034" y="1986796"/>
            <a:ext cx="5658364" cy="2829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5553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43"/>
          <p:cNvSpPr txBox="1">
            <a:spLocks noGrp="1"/>
          </p:cNvSpPr>
          <p:nvPr>
            <p:ph type="title" idx="2"/>
          </p:nvPr>
        </p:nvSpPr>
        <p:spPr>
          <a:xfrm>
            <a:off x="1659725" y="1880553"/>
            <a:ext cx="5824550" cy="138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dirty="0" err="1"/>
              <a:t>Đánh</a:t>
            </a:r>
            <a:r>
              <a:rPr lang="en-US" sz="7200" dirty="0"/>
              <a:t> </a:t>
            </a:r>
            <a:r>
              <a:rPr lang="en-US" sz="7200" dirty="0" err="1"/>
              <a:t>giá</a:t>
            </a:r>
            <a:r>
              <a:rPr lang="en-US" sz="7200" dirty="0"/>
              <a:t> </a:t>
            </a:r>
            <a:r>
              <a:rPr lang="en-US" sz="7200" dirty="0" err="1"/>
              <a:t>và</a:t>
            </a:r>
            <a:br>
              <a:rPr lang="en-US" sz="7200" dirty="0"/>
            </a:br>
            <a:r>
              <a:rPr lang="en-US" sz="7200" dirty="0" err="1"/>
              <a:t>tổng</a:t>
            </a:r>
            <a:r>
              <a:rPr lang="en-US" sz="7200" dirty="0"/>
              <a:t> </a:t>
            </a:r>
            <a:r>
              <a:rPr lang="en-US" sz="7200" dirty="0" err="1"/>
              <a:t>kết</a:t>
            </a:r>
            <a:endParaRPr sz="7200" dirty="0"/>
          </a:p>
        </p:txBody>
      </p:sp>
      <p:sp>
        <p:nvSpPr>
          <p:cNvPr id="328" name="Google Shape;328;p43"/>
          <p:cNvSpPr txBox="1">
            <a:spLocks noGrp="1"/>
          </p:cNvSpPr>
          <p:nvPr>
            <p:ph type="subTitle" idx="1"/>
          </p:nvPr>
        </p:nvSpPr>
        <p:spPr>
          <a:xfrm>
            <a:off x="2948550" y="4249380"/>
            <a:ext cx="3246900" cy="40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29" name="Google Shape;329;p43"/>
          <p:cNvSpPr txBox="1">
            <a:spLocks noGrp="1"/>
          </p:cNvSpPr>
          <p:nvPr>
            <p:ph type="subTitle" idx="3"/>
          </p:nvPr>
        </p:nvSpPr>
        <p:spPr>
          <a:xfrm>
            <a:off x="713225" y="539500"/>
            <a:ext cx="946500" cy="5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Barlow SemiBold"/>
                <a:ea typeface="Barlow SemiBold"/>
                <a:cs typeface="Barlow SemiBold"/>
                <a:sym typeface="Barlow SemiBold"/>
              </a:rPr>
              <a:t>Saturday</a:t>
            </a:r>
            <a:endParaRPr dirty="0">
              <a:latin typeface="Barlow SemiBold"/>
              <a:ea typeface="Barlow SemiBold"/>
              <a:cs typeface="Barlow SemiBold"/>
              <a:sym typeface="Barlow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Barlow"/>
                <a:ea typeface="Barlow"/>
                <a:cs typeface="Barlow"/>
                <a:sym typeface="Barlow"/>
              </a:rPr>
              <a:t>16.01.2021</a:t>
            </a:r>
            <a:endParaRPr dirty="0"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330" name="Google Shape;330;p43"/>
          <p:cNvCxnSpPr/>
          <p:nvPr/>
        </p:nvCxnSpPr>
        <p:spPr>
          <a:xfrm>
            <a:off x="1659775" y="1147128"/>
            <a:ext cx="58245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1" name="Google Shape;331;p43"/>
          <p:cNvCxnSpPr/>
          <p:nvPr/>
        </p:nvCxnSpPr>
        <p:spPr>
          <a:xfrm>
            <a:off x="1659775" y="3996378"/>
            <a:ext cx="58245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6432972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lt1"/>
        </a:solidFill>
        <a:effectLst/>
      </p:bgPr>
    </p:bg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2"/>
          <p:cNvSpPr txBox="1">
            <a:spLocks noGrp="1"/>
          </p:cNvSpPr>
          <p:nvPr>
            <p:ph type="title" idx="21"/>
          </p:nvPr>
        </p:nvSpPr>
        <p:spPr>
          <a:xfrm>
            <a:off x="1974300" y="606925"/>
            <a:ext cx="51954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NỘI DUNG</a:t>
            </a:r>
            <a:endParaRPr dirty="0"/>
          </a:p>
        </p:txBody>
      </p:sp>
      <p:sp>
        <p:nvSpPr>
          <p:cNvPr id="298" name="Google Shape;298;p42"/>
          <p:cNvSpPr txBox="1">
            <a:spLocks noGrp="1"/>
          </p:cNvSpPr>
          <p:nvPr>
            <p:ph type="subTitle" idx="1"/>
          </p:nvPr>
        </p:nvSpPr>
        <p:spPr>
          <a:xfrm>
            <a:off x="1812167" y="2006770"/>
            <a:ext cx="2454000" cy="2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Câu hỏi được đặt ra là gì?</a:t>
            </a:r>
            <a:endParaRPr dirty="0"/>
          </a:p>
        </p:txBody>
      </p:sp>
      <p:sp>
        <p:nvSpPr>
          <p:cNvPr id="299" name="Google Shape;299;p42"/>
          <p:cNvSpPr txBox="1">
            <a:spLocks noGrp="1"/>
          </p:cNvSpPr>
          <p:nvPr>
            <p:ph type="title"/>
          </p:nvPr>
        </p:nvSpPr>
        <p:spPr>
          <a:xfrm>
            <a:off x="1813938" y="1660734"/>
            <a:ext cx="2234650" cy="3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Giới thiệu đồ án</a:t>
            </a:r>
            <a:endParaRPr b="1" dirty="0"/>
          </a:p>
        </p:txBody>
      </p:sp>
      <p:sp>
        <p:nvSpPr>
          <p:cNvPr id="300" name="Google Shape;300;p42"/>
          <p:cNvSpPr txBox="1">
            <a:spLocks noGrp="1"/>
          </p:cNvSpPr>
          <p:nvPr>
            <p:ph type="title" idx="2"/>
          </p:nvPr>
        </p:nvSpPr>
        <p:spPr>
          <a:xfrm>
            <a:off x="1821592" y="2751428"/>
            <a:ext cx="2234820" cy="3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Thu thập dữ liệu</a:t>
            </a:r>
            <a:endParaRPr b="1" dirty="0"/>
          </a:p>
        </p:txBody>
      </p:sp>
      <p:sp>
        <p:nvSpPr>
          <p:cNvPr id="301" name="Google Shape;301;p42"/>
          <p:cNvSpPr txBox="1">
            <a:spLocks noGrp="1"/>
          </p:cNvSpPr>
          <p:nvPr>
            <p:ph type="subTitle" idx="3"/>
          </p:nvPr>
        </p:nvSpPr>
        <p:spPr>
          <a:xfrm>
            <a:off x="1812167" y="3097573"/>
            <a:ext cx="2454000" cy="2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  <p:sp>
        <p:nvSpPr>
          <p:cNvPr id="302" name="Google Shape;302;p42"/>
          <p:cNvSpPr txBox="1">
            <a:spLocks noGrp="1"/>
          </p:cNvSpPr>
          <p:nvPr>
            <p:ph type="title" idx="4"/>
          </p:nvPr>
        </p:nvSpPr>
        <p:spPr>
          <a:xfrm>
            <a:off x="1822372" y="3842301"/>
            <a:ext cx="2233853" cy="3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Tiền xử lý dữ liệu</a:t>
            </a:r>
            <a:endParaRPr b="1" dirty="0"/>
          </a:p>
        </p:txBody>
      </p:sp>
      <p:sp>
        <p:nvSpPr>
          <p:cNvPr id="303" name="Google Shape;303;p42"/>
          <p:cNvSpPr txBox="1">
            <a:spLocks noGrp="1"/>
          </p:cNvSpPr>
          <p:nvPr>
            <p:ph type="subTitle" idx="5"/>
          </p:nvPr>
        </p:nvSpPr>
        <p:spPr>
          <a:xfrm>
            <a:off x="1812158" y="4188447"/>
            <a:ext cx="2454000" cy="2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Khám phá dữ liệu và tiền xử lý</a:t>
            </a:r>
            <a:endParaRPr dirty="0"/>
          </a:p>
        </p:txBody>
      </p:sp>
      <p:sp>
        <p:nvSpPr>
          <p:cNvPr id="304" name="Google Shape;304;p42"/>
          <p:cNvSpPr/>
          <p:nvPr/>
        </p:nvSpPr>
        <p:spPr>
          <a:xfrm flipH="1">
            <a:off x="1593979" y="1405638"/>
            <a:ext cx="179400" cy="179400"/>
          </a:xfrm>
          <a:prstGeom prst="rtTriangl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05" name="Google Shape;305;p42"/>
          <p:cNvSpPr/>
          <p:nvPr/>
        </p:nvSpPr>
        <p:spPr>
          <a:xfrm flipH="1">
            <a:off x="1593979" y="2496619"/>
            <a:ext cx="179400" cy="179400"/>
          </a:xfrm>
          <a:prstGeom prst="rtTriangl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06" name="Google Shape;306;p42"/>
          <p:cNvSpPr/>
          <p:nvPr/>
        </p:nvSpPr>
        <p:spPr>
          <a:xfrm flipH="1">
            <a:off x="1593979" y="3587606"/>
            <a:ext cx="179400" cy="179400"/>
          </a:xfrm>
          <a:prstGeom prst="rtTriangl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07" name="Google Shape;307;p42"/>
          <p:cNvSpPr txBox="1">
            <a:spLocks noGrp="1"/>
          </p:cNvSpPr>
          <p:nvPr>
            <p:ph type="title" idx="6"/>
          </p:nvPr>
        </p:nvSpPr>
        <p:spPr>
          <a:xfrm>
            <a:off x="1822786" y="1348281"/>
            <a:ext cx="454200" cy="2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08" name="Google Shape;308;p42"/>
          <p:cNvSpPr txBox="1">
            <a:spLocks noGrp="1"/>
          </p:cNvSpPr>
          <p:nvPr>
            <p:ph type="title" idx="7"/>
          </p:nvPr>
        </p:nvSpPr>
        <p:spPr>
          <a:xfrm>
            <a:off x="1818023" y="2439006"/>
            <a:ext cx="454200" cy="2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309" name="Google Shape;309;p42"/>
          <p:cNvSpPr txBox="1">
            <a:spLocks noGrp="1"/>
          </p:cNvSpPr>
          <p:nvPr>
            <p:ph type="title" idx="8"/>
          </p:nvPr>
        </p:nvSpPr>
        <p:spPr>
          <a:xfrm>
            <a:off x="1818023" y="3527440"/>
            <a:ext cx="454200" cy="2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310" name="Google Shape;310;p42"/>
          <p:cNvSpPr txBox="1">
            <a:spLocks noGrp="1"/>
          </p:cNvSpPr>
          <p:nvPr>
            <p:ph type="title" idx="9"/>
          </p:nvPr>
        </p:nvSpPr>
        <p:spPr>
          <a:xfrm>
            <a:off x="5095412" y="1660734"/>
            <a:ext cx="2234649" cy="3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Xây dựng mô hình</a:t>
            </a:r>
            <a:endParaRPr b="1" dirty="0"/>
          </a:p>
        </p:txBody>
      </p:sp>
      <p:sp>
        <p:nvSpPr>
          <p:cNvPr id="311" name="Google Shape;311;p42"/>
          <p:cNvSpPr txBox="1">
            <a:spLocks noGrp="1"/>
          </p:cNvSpPr>
          <p:nvPr>
            <p:ph type="subTitle" idx="13"/>
          </p:nvPr>
        </p:nvSpPr>
        <p:spPr>
          <a:xfrm>
            <a:off x="5086498" y="2006770"/>
            <a:ext cx="2454000" cy="2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Phân tích dữ liệu, mô hình hóa</a:t>
            </a:r>
            <a:endParaRPr dirty="0"/>
          </a:p>
        </p:txBody>
      </p:sp>
      <p:sp>
        <p:nvSpPr>
          <p:cNvPr id="312" name="Google Shape;312;p42"/>
          <p:cNvSpPr txBox="1">
            <a:spLocks noGrp="1"/>
          </p:cNvSpPr>
          <p:nvPr>
            <p:ph type="title" idx="14"/>
          </p:nvPr>
        </p:nvSpPr>
        <p:spPr>
          <a:xfrm>
            <a:off x="5087588" y="2751428"/>
            <a:ext cx="2234819" cy="3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Đánh giá và tổng kết</a:t>
            </a:r>
            <a:endParaRPr b="1" dirty="0"/>
          </a:p>
        </p:txBody>
      </p:sp>
      <p:sp>
        <p:nvSpPr>
          <p:cNvPr id="313" name="Google Shape;313;p42"/>
          <p:cNvSpPr txBox="1">
            <a:spLocks noGrp="1"/>
          </p:cNvSpPr>
          <p:nvPr>
            <p:ph type="subTitle" idx="15"/>
          </p:nvPr>
        </p:nvSpPr>
        <p:spPr>
          <a:xfrm>
            <a:off x="5086498" y="3097573"/>
            <a:ext cx="2454000" cy="2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  <p:sp>
        <p:nvSpPr>
          <p:cNvPr id="314" name="Google Shape;314;p42"/>
          <p:cNvSpPr txBox="1">
            <a:spLocks noGrp="1"/>
          </p:cNvSpPr>
          <p:nvPr>
            <p:ph type="title" idx="16"/>
          </p:nvPr>
        </p:nvSpPr>
        <p:spPr>
          <a:xfrm>
            <a:off x="5087774" y="3842301"/>
            <a:ext cx="2452723" cy="3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Tham khảo</a:t>
            </a:r>
            <a:endParaRPr b="1" dirty="0"/>
          </a:p>
        </p:txBody>
      </p:sp>
      <p:sp>
        <p:nvSpPr>
          <p:cNvPr id="315" name="Google Shape;315;p42"/>
          <p:cNvSpPr txBox="1">
            <a:spLocks noGrp="1"/>
          </p:cNvSpPr>
          <p:nvPr>
            <p:ph type="subTitle" idx="17"/>
          </p:nvPr>
        </p:nvSpPr>
        <p:spPr>
          <a:xfrm>
            <a:off x="5096014" y="4188447"/>
            <a:ext cx="2454000" cy="2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  <p:sp>
        <p:nvSpPr>
          <p:cNvPr id="316" name="Google Shape;316;p42"/>
          <p:cNvSpPr txBox="1">
            <a:spLocks noGrp="1"/>
          </p:cNvSpPr>
          <p:nvPr>
            <p:ph type="title" idx="18"/>
          </p:nvPr>
        </p:nvSpPr>
        <p:spPr>
          <a:xfrm>
            <a:off x="5092355" y="1348281"/>
            <a:ext cx="454200" cy="2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317" name="Google Shape;317;p42"/>
          <p:cNvSpPr txBox="1">
            <a:spLocks noGrp="1"/>
          </p:cNvSpPr>
          <p:nvPr>
            <p:ph type="title" idx="19"/>
          </p:nvPr>
        </p:nvSpPr>
        <p:spPr>
          <a:xfrm>
            <a:off x="5092355" y="2437220"/>
            <a:ext cx="454200" cy="2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318" name="Google Shape;318;p42"/>
          <p:cNvSpPr txBox="1">
            <a:spLocks noGrp="1"/>
          </p:cNvSpPr>
          <p:nvPr>
            <p:ph type="title" idx="20"/>
          </p:nvPr>
        </p:nvSpPr>
        <p:spPr>
          <a:xfrm>
            <a:off x="5092355" y="3527440"/>
            <a:ext cx="454200" cy="2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319" name="Google Shape;319;p42"/>
          <p:cNvSpPr/>
          <p:nvPr/>
        </p:nvSpPr>
        <p:spPr>
          <a:xfrm flipH="1">
            <a:off x="4868118" y="1405638"/>
            <a:ext cx="179400" cy="179400"/>
          </a:xfrm>
          <a:prstGeom prst="rtTriangl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20" name="Google Shape;320;p42"/>
          <p:cNvSpPr/>
          <p:nvPr/>
        </p:nvSpPr>
        <p:spPr>
          <a:xfrm flipH="1">
            <a:off x="4868118" y="2496619"/>
            <a:ext cx="179400" cy="179400"/>
          </a:xfrm>
          <a:prstGeom prst="rtTriangl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21" name="Google Shape;321;p42"/>
          <p:cNvSpPr/>
          <p:nvPr/>
        </p:nvSpPr>
        <p:spPr>
          <a:xfrm flipH="1">
            <a:off x="4868118" y="3587606"/>
            <a:ext cx="179400" cy="179400"/>
          </a:xfrm>
          <a:prstGeom prst="rtTriangl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46"/>
          <p:cNvSpPr txBox="1">
            <a:spLocks noGrp="1"/>
          </p:cNvSpPr>
          <p:nvPr>
            <p:ph type="title"/>
          </p:nvPr>
        </p:nvSpPr>
        <p:spPr>
          <a:xfrm>
            <a:off x="1974299" y="311083"/>
            <a:ext cx="51954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ĐÁNH GIÁ VÀ TỔNG KẾT</a:t>
            </a:r>
            <a:endParaRPr dirty="0"/>
          </a:p>
        </p:txBody>
      </p:sp>
      <p:sp>
        <p:nvSpPr>
          <p:cNvPr id="382" name="Google Shape;382;p46"/>
          <p:cNvSpPr txBox="1">
            <a:spLocks noGrp="1"/>
          </p:cNvSpPr>
          <p:nvPr>
            <p:ph type="body" idx="1"/>
          </p:nvPr>
        </p:nvSpPr>
        <p:spPr>
          <a:xfrm>
            <a:off x="1174835" y="1055414"/>
            <a:ext cx="6794329" cy="363088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 err="1"/>
              <a:t>Dựa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quả</a:t>
            </a:r>
            <a:r>
              <a:rPr lang="en-US" dirty="0"/>
              <a:t> ở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xây</a:t>
            </a:r>
            <a:r>
              <a:rPr lang="en-US" dirty="0"/>
              <a:t> </a:t>
            </a: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, </a:t>
            </a:r>
            <a:r>
              <a:rPr lang="en-US" dirty="0" err="1"/>
              <a:t>bọn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chọn</a:t>
            </a:r>
            <a:r>
              <a:rPr lang="en-US" dirty="0"/>
              <a:t> </a:t>
            </a: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>
                <a:solidFill>
                  <a:srgbClr val="FF0000"/>
                </a:solidFill>
              </a:rPr>
              <a:t>RandomForestRegressor</a:t>
            </a:r>
            <a:r>
              <a:rPr lang="en-US" dirty="0"/>
              <a:t> </a:t>
            </a:r>
            <a:r>
              <a:rPr lang="en-US" dirty="0" err="1"/>
              <a:t>vì</a:t>
            </a:r>
            <a:r>
              <a:rPr lang="en-US" dirty="0"/>
              <a:t> </a:t>
            </a: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này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quả</a:t>
            </a:r>
            <a:r>
              <a:rPr lang="en-US" dirty="0"/>
              <a:t> </a:t>
            </a:r>
            <a:r>
              <a:rPr lang="en-US" dirty="0" err="1"/>
              <a:t>tốt</a:t>
            </a:r>
            <a:r>
              <a:rPr lang="en-US" dirty="0"/>
              <a:t> </a:t>
            </a:r>
            <a:r>
              <a:rPr lang="en-US" dirty="0" err="1"/>
              <a:t>hơn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 err="1"/>
              <a:t>Cả</a:t>
            </a:r>
            <a:r>
              <a:rPr lang="en-US" dirty="0"/>
              <a:t> 2 model </a:t>
            </a:r>
            <a:r>
              <a:rPr lang="en-US" dirty="0" err="1"/>
              <a:t>đều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lỗi</a:t>
            </a:r>
            <a:r>
              <a:rPr lang="en-US" dirty="0"/>
              <a:t> </a:t>
            </a:r>
            <a:r>
              <a:rPr lang="en-US" dirty="0" err="1"/>
              <a:t>tương</a:t>
            </a:r>
            <a:r>
              <a:rPr lang="en-US" dirty="0"/>
              <a:t> </a:t>
            </a:r>
            <a:r>
              <a:rPr lang="en-US" dirty="0" err="1"/>
              <a:t>đối</a:t>
            </a:r>
            <a:r>
              <a:rPr lang="en-US" dirty="0"/>
              <a:t> </a:t>
            </a:r>
            <a:r>
              <a:rPr lang="en-US" dirty="0" err="1"/>
              <a:t>cao</a:t>
            </a:r>
            <a:r>
              <a:rPr lang="en-US" dirty="0"/>
              <a:t>, </a:t>
            </a:r>
            <a:r>
              <a:rPr lang="en-US" dirty="0" err="1"/>
              <a:t>theo</a:t>
            </a:r>
            <a:r>
              <a:rPr lang="en-US" dirty="0"/>
              <a:t> </a:t>
            </a:r>
            <a:r>
              <a:rPr lang="en-US" dirty="0" err="1"/>
              <a:t>nhóm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thì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lẽ</a:t>
            </a:r>
            <a:r>
              <a:rPr lang="en-US" dirty="0"/>
              <a:t> </a:t>
            </a:r>
            <a:r>
              <a:rPr lang="en-US" dirty="0" err="1"/>
              <a:t>lí</a:t>
            </a:r>
            <a:r>
              <a:rPr lang="en-US" dirty="0"/>
              <a:t> do </a:t>
            </a:r>
            <a:r>
              <a:rPr lang="en-US" dirty="0" err="1"/>
              <a:t>là</a:t>
            </a:r>
            <a:r>
              <a:rPr lang="en-US" dirty="0"/>
              <a:t>:</a:t>
            </a:r>
          </a:p>
          <a:p>
            <a:pPr marL="285750" indent="-285750">
              <a:buClr>
                <a:schemeClr val="dk1"/>
              </a:buClr>
              <a:buSzPts val="1100"/>
            </a:pPr>
            <a:r>
              <a:rPr lang="en-US" dirty="0" err="1"/>
              <a:t>Nhiễu</a:t>
            </a:r>
            <a:r>
              <a:rPr lang="en-US" dirty="0"/>
              <a:t> do </a:t>
            </a:r>
            <a:r>
              <a:rPr lang="en-US" dirty="0" err="1"/>
              <a:t>có</a:t>
            </a:r>
            <a:r>
              <a:rPr lang="en-US" dirty="0"/>
              <a:t> discount (</a:t>
            </a:r>
            <a:r>
              <a:rPr lang="en-US" dirty="0" err="1"/>
              <a:t>giảm</a:t>
            </a:r>
            <a:r>
              <a:rPr lang="en-US" dirty="0"/>
              <a:t> </a:t>
            </a:r>
            <a:r>
              <a:rPr lang="en-US" dirty="0" err="1"/>
              <a:t>giá</a:t>
            </a:r>
            <a:r>
              <a:rPr lang="en-US" dirty="0"/>
              <a:t>)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những</a:t>
            </a:r>
            <a:r>
              <a:rPr lang="en-US" dirty="0"/>
              <a:t> </a:t>
            </a:r>
            <a:r>
              <a:rPr lang="en-US" dirty="0" err="1"/>
              <a:t>ngày</a:t>
            </a:r>
            <a:r>
              <a:rPr lang="en-US" dirty="0"/>
              <a:t> </a:t>
            </a:r>
            <a:r>
              <a:rPr lang="en-US" dirty="0" err="1"/>
              <a:t>nhóm</a:t>
            </a:r>
            <a:r>
              <a:rPr lang="en-US" dirty="0"/>
              <a:t> crawl data</a:t>
            </a:r>
          </a:p>
          <a:p>
            <a:pPr marL="285750" indent="-285750">
              <a:buClr>
                <a:schemeClr val="dk1"/>
              </a:buClr>
              <a:buSzPts val="1100"/>
            </a:pP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quá</a:t>
            </a:r>
            <a:r>
              <a:rPr lang="en-US" dirty="0"/>
              <a:t> </a:t>
            </a:r>
            <a:r>
              <a:rPr lang="en-US" dirty="0" err="1"/>
              <a:t>nhiều</a:t>
            </a:r>
            <a:r>
              <a:rPr lang="en-US" dirty="0"/>
              <a:t> </a:t>
            </a:r>
            <a:r>
              <a:rPr lang="en-US" dirty="0" err="1"/>
              <a:t>cột</a:t>
            </a:r>
            <a:r>
              <a:rPr lang="en-US" dirty="0"/>
              <a:t>: </a:t>
            </a:r>
            <a:r>
              <a:rPr lang="en-US" dirty="0" err="1"/>
              <a:t>bọn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đã</a:t>
            </a:r>
            <a:r>
              <a:rPr lang="en-US" dirty="0"/>
              <a:t> </a:t>
            </a:r>
            <a:r>
              <a:rPr lang="en-US" dirty="0" err="1"/>
              <a:t>cố</a:t>
            </a:r>
            <a:r>
              <a:rPr lang="en-US" dirty="0"/>
              <a:t> </a:t>
            </a:r>
            <a:r>
              <a:rPr lang="en-US" dirty="0" err="1"/>
              <a:t>gắng</a:t>
            </a:r>
            <a:r>
              <a:rPr lang="en-US" dirty="0"/>
              <a:t> </a:t>
            </a:r>
            <a:r>
              <a:rPr lang="en-US" dirty="0" err="1"/>
              <a:t>xử</a:t>
            </a:r>
            <a:r>
              <a:rPr lang="en-US" dirty="0"/>
              <a:t> </a:t>
            </a:r>
            <a:r>
              <a:rPr lang="en-US" dirty="0" err="1"/>
              <a:t>lí</a:t>
            </a:r>
            <a:r>
              <a:rPr lang="en-US" dirty="0"/>
              <a:t> </a:t>
            </a:r>
            <a:r>
              <a:rPr lang="en-US" dirty="0" err="1"/>
              <a:t>nhưng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tối</a:t>
            </a:r>
            <a:r>
              <a:rPr lang="en-US" dirty="0"/>
              <a:t> </a:t>
            </a:r>
            <a:r>
              <a:rPr lang="en-US" dirty="0" err="1"/>
              <a:t>ưu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lắm</a:t>
            </a:r>
            <a:endParaRPr lang="en-US" dirty="0"/>
          </a:p>
          <a:p>
            <a:pPr marL="285750" indent="-285750">
              <a:buClr>
                <a:schemeClr val="dk1"/>
              </a:buClr>
              <a:buSzPts val="1100"/>
            </a:pPr>
            <a:r>
              <a:rPr lang="en-US" dirty="0" err="1"/>
              <a:t>Tập</a:t>
            </a:r>
            <a:r>
              <a:rPr lang="en-US" dirty="0"/>
              <a:t> </a:t>
            </a: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thuộc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quá</a:t>
            </a:r>
            <a:r>
              <a:rPr lang="en-US" dirty="0"/>
              <a:t> </a:t>
            </a:r>
            <a:r>
              <a:rPr lang="en-US" dirty="0" err="1"/>
              <a:t>ít</a:t>
            </a:r>
            <a:r>
              <a:rPr lang="en-US" dirty="0"/>
              <a:t> </a:t>
            </a:r>
            <a:r>
              <a:rPr lang="en-US" dirty="0" err="1"/>
              <a:t>nên</a:t>
            </a:r>
            <a:r>
              <a:rPr lang="en-US" dirty="0"/>
              <a:t>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khó</a:t>
            </a:r>
            <a:r>
              <a:rPr lang="en-US" dirty="0"/>
              <a:t> </a:t>
            </a:r>
            <a:r>
              <a:rPr lang="en-US" dirty="0" err="1"/>
              <a:t>dự</a:t>
            </a:r>
            <a:r>
              <a:rPr lang="en-US" dirty="0"/>
              <a:t> </a:t>
            </a:r>
            <a:r>
              <a:rPr lang="en-US" dirty="0" err="1"/>
              <a:t>đoán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BE1F97-C92A-44A8-8530-FDFBCF0DA3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8844" y="1667710"/>
            <a:ext cx="1790855" cy="1135478"/>
          </a:xfrm>
          <a:prstGeom prst="rect">
            <a:avLst/>
          </a:prstGeom>
        </p:spPr>
      </p:pic>
      <p:sp>
        <p:nvSpPr>
          <p:cNvPr id="9" name="Google Shape;382;p46">
            <a:extLst>
              <a:ext uri="{FF2B5EF4-FFF2-40B4-BE49-F238E27FC236}">
                <a16:creationId xmlns:a16="http://schemas.microsoft.com/office/drawing/2014/main" id="{1B17F6F4-C44D-4D07-BD0F-EA72A4C86F2A}"/>
              </a:ext>
            </a:extLst>
          </p:cNvPr>
          <p:cNvSpPr txBox="1">
            <a:spLocks/>
          </p:cNvSpPr>
          <p:nvPr/>
        </p:nvSpPr>
        <p:spPr>
          <a:xfrm>
            <a:off x="1437944" y="2763227"/>
            <a:ext cx="2099524" cy="515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200"/>
              <a:buFont typeface="Barlow"/>
              <a:buChar char="●"/>
              <a:defRPr sz="1400" b="0" i="0" u="none" strike="noStrike" cap="none"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200"/>
              <a:buFont typeface="Barlow"/>
              <a:buChar char="○"/>
              <a:defRPr sz="1200" b="0" i="0" u="none" strike="noStrike" cap="none"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200"/>
              <a:buFont typeface="Barlow"/>
              <a:buChar char="■"/>
              <a:defRPr sz="1200" b="0" i="0" u="none" strike="noStrike" cap="none"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200"/>
              <a:buFont typeface="Barlow"/>
              <a:buChar char="●"/>
              <a:defRPr sz="1200" b="0" i="0" u="none" strike="noStrike" cap="none"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200"/>
              <a:buFont typeface="Barlow"/>
              <a:buChar char="○"/>
              <a:defRPr sz="1200" b="0" i="0" u="none" strike="noStrike" cap="none"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200"/>
              <a:buFont typeface="Barlow"/>
              <a:buChar char="■"/>
              <a:defRPr sz="1200" b="0" i="0" u="none" strike="noStrike" cap="none"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200"/>
              <a:buFont typeface="Barlow"/>
              <a:buChar char="●"/>
              <a:defRPr sz="1200" b="0" i="0" u="none" strike="noStrike" cap="none"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200"/>
              <a:buFont typeface="Barlow"/>
              <a:buChar char="○"/>
              <a:defRPr sz="1200" b="0" i="0" u="none" strike="noStrike" cap="none"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hlink"/>
              </a:buClr>
              <a:buSzPts val="1200"/>
              <a:buFont typeface="Barlow"/>
              <a:buChar char="■"/>
              <a:defRPr sz="1200" b="0" i="0" u="none" strike="noStrike" cap="none"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lỗi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MLPRegressor</a:t>
            </a:r>
            <a:endParaRPr lang="vi-VN" dirty="0"/>
          </a:p>
        </p:txBody>
      </p:sp>
      <p:sp>
        <p:nvSpPr>
          <p:cNvPr id="10" name="Google Shape;382;p46">
            <a:extLst>
              <a:ext uri="{FF2B5EF4-FFF2-40B4-BE49-F238E27FC236}">
                <a16:creationId xmlns:a16="http://schemas.microsoft.com/office/drawing/2014/main" id="{5A2BFB36-5190-486F-B8A5-6662E9CB24A8}"/>
              </a:ext>
            </a:extLst>
          </p:cNvPr>
          <p:cNvSpPr txBox="1">
            <a:spLocks/>
          </p:cNvSpPr>
          <p:nvPr/>
        </p:nvSpPr>
        <p:spPr>
          <a:xfrm>
            <a:off x="4818790" y="2779430"/>
            <a:ext cx="2910962" cy="515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200"/>
              <a:buFont typeface="Barlow"/>
              <a:buChar char="●"/>
              <a:defRPr sz="1400" b="0" i="0" u="none" strike="noStrike" cap="none"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200"/>
              <a:buFont typeface="Barlow"/>
              <a:buChar char="○"/>
              <a:defRPr sz="1200" b="0" i="0" u="none" strike="noStrike" cap="none"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200"/>
              <a:buFont typeface="Barlow"/>
              <a:buChar char="■"/>
              <a:defRPr sz="1200" b="0" i="0" u="none" strike="noStrike" cap="none"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200"/>
              <a:buFont typeface="Barlow"/>
              <a:buChar char="●"/>
              <a:defRPr sz="1200" b="0" i="0" u="none" strike="noStrike" cap="none"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200"/>
              <a:buFont typeface="Barlow"/>
              <a:buChar char="○"/>
              <a:defRPr sz="1200" b="0" i="0" u="none" strike="noStrike" cap="none"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200"/>
              <a:buFont typeface="Barlow"/>
              <a:buChar char="■"/>
              <a:defRPr sz="1200" b="0" i="0" u="none" strike="noStrike" cap="none"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200"/>
              <a:buFont typeface="Barlow"/>
              <a:buChar char="●"/>
              <a:defRPr sz="1200" b="0" i="0" u="none" strike="noStrike" cap="none"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200"/>
              <a:buFont typeface="Barlow"/>
              <a:buChar char="○"/>
              <a:defRPr sz="1200" b="0" i="0" u="none" strike="noStrike" cap="none"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hlink"/>
              </a:buClr>
              <a:buSzPts val="1200"/>
              <a:buFont typeface="Barlow"/>
              <a:buChar char="■"/>
              <a:defRPr sz="1200" b="0" i="0" u="none" strike="noStrike" cap="none"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lỗi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RandomForestRegressor</a:t>
            </a:r>
            <a:endParaRPr lang="vi-V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CC5A9DB-183C-4316-9A41-2F45FD82B6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9416" y="1970678"/>
            <a:ext cx="1836579" cy="792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428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46"/>
          <p:cNvSpPr txBox="1">
            <a:spLocks noGrp="1"/>
          </p:cNvSpPr>
          <p:nvPr>
            <p:ph type="title"/>
          </p:nvPr>
        </p:nvSpPr>
        <p:spPr>
          <a:xfrm>
            <a:off x="1974299" y="176617"/>
            <a:ext cx="51954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ĐÁNH GIÁ VÀ TỔNG KẾT</a:t>
            </a:r>
            <a:endParaRPr dirty="0"/>
          </a:p>
        </p:txBody>
      </p:sp>
      <p:sp>
        <p:nvSpPr>
          <p:cNvPr id="382" name="Google Shape;382;p46"/>
          <p:cNvSpPr txBox="1">
            <a:spLocks noGrp="1"/>
          </p:cNvSpPr>
          <p:nvPr>
            <p:ph type="body" idx="1"/>
          </p:nvPr>
        </p:nvSpPr>
        <p:spPr>
          <a:xfrm>
            <a:off x="1174834" y="828289"/>
            <a:ext cx="6794329" cy="207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Train </a:t>
            </a:r>
            <a:r>
              <a:rPr lang="en-US" dirty="0" err="1"/>
              <a:t>lại</a:t>
            </a:r>
            <a:r>
              <a:rPr lang="en-US" dirty="0"/>
              <a:t> model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tập</a:t>
            </a:r>
            <a:r>
              <a:rPr lang="en-US" dirty="0"/>
              <a:t> train + validation </a:t>
            </a:r>
            <a:r>
              <a:rPr lang="en-US" dirty="0" err="1"/>
              <a:t>và</a:t>
            </a:r>
            <a:r>
              <a:rPr lang="en-US" dirty="0"/>
              <a:t> test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tập</a:t>
            </a:r>
            <a:r>
              <a:rPr lang="en-US" dirty="0"/>
              <a:t> test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F09211-8944-4C53-974B-78D89A7DA5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9598" y="1297222"/>
            <a:ext cx="4924804" cy="3530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0561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43"/>
          <p:cNvSpPr txBox="1">
            <a:spLocks noGrp="1"/>
          </p:cNvSpPr>
          <p:nvPr>
            <p:ph type="title" idx="2"/>
          </p:nvPr>
        </p:nvSpPr>
        <p:spPr>
          <a:xfrm>
            <a:off x="1659725" y="1880553"/>
            <a:ext cx="5824550" cy="138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dirty="0" err="1"/>
              <a:t>Tham</a:t>
            </a:r>
            <a:r>
              <a:rPr lang="en-US" sz="7200" dirty="0"/>
              <a:t> </a:t>
            </a:r>
            <a:r>
              <a:rPr lang="en-US" sz="7200" dirty="0" err="1"/>
              <a:t>khảo</a:t>
            </a:r>
            <a:endParaRPr sz="7200" dirty="0"/>
          </a:p>
        </p:txBody>
      </p:sp>
      <p:sp>
        <p:nvSpPr>
          <p:cNvPr id="328" name="Google Shape;328;p43"/>
          <p:cNvSpPr txBox="1">
            <a:spLocks noGrp="1"/>
          </p:cNvSpPr>
          <p:nvPr>
            <p:ph type="subTitle" idx="1"/>
          </p:nvPr>
        </p:nvSpPr>
        <p:spPr>
          <a:xfrm>
            <a:off x="2948550" y="4249380"/>
            <a:ext cx="3246900" cy="40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29" name="Google Shape;329;p43"/>
          <p:cNvSpPr txBox="1">
            <a:spLocks noGrp="1"/>
          </p:cNvSpPr>
          <p:nvPr>
            <p:ph type="subTitle" idx="3"/>
          </p:nvPr>
        </p:nvSpPr>
        <p:spPr>
          <a:xfrm>
            <a:off x="713225" y="539500"/>
            <a:ext cx="946500" cy="5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Barlow SemiBold"/>
                <a:ea typeface="Barlow SemiBold"/>
                <a:cs typeface="Barlow SemiBold"/>
                <a:sym typeface="Barlow SemiBold"/>
              </a:rPr>
              <a:t>Saturday</a:t>
            </a:r>
            <a:endParaRPr dirty="0">
              <a:latin typeface="Barlow SemiBold"/>
              <a:ea typeface="Barlow SemiBold"/>
              <a:cs typeface="Barlow SemiBold"/>
              <a:sym typeface="Barlow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Barlow"/>
                <a:ea typeface="Barlow"/>
                <a:cs typeface="Barlow"/>
                <a:sym typeface="Barlow"/>
              </a:rPr>
              <a:t>16.01.2021</a:t>
            </a:r>
            <a:endParaRPr dirty="0"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330" name="Google Shape;330;p43"/>
          <p:cNvCxnSpPr/>
          <p:nvPr/>
        </p:nvCxnSpPr>
        <p:spPr>
          <a:xfrm>
            <a:off x="1659775" y="1147128"/>
            <a:ext cx="58245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1" name="Google Shape;331;p43"/>
          <p:cNvCxnSpPr/>
          <p:nvPr/>
        </p:nvCxnSpPr>
        <p:spPr>
          <a:xfrm>
            <a:off x="1659775" y="3996378"/>
            <a:ext cx="58245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0818584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46"/>
          <p:cNvSpPr txBox="1">
            <a:spLocks noGrp="1"/>
          </p:cNvSpPr>
          <p:nvPr>
            <p:ph type="title"/>
          </p:nvPr>
        </p:nvSpPr>
        <p:spPr>
          <a:xfrm>
            <a:off x="1974299" y="600202"/>
            <a:ext cx="51954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THAM KHẢO</a:t>
            </a:r>
            <a:endParaRPr dirty="0"/>
          </a:p>
        </p:txBody>
      </p:sp>
      <p:sp>
        <p:nvSpPr>
          <p:cNvPr id="382" name="Google Shape;382;p46"/>
          <p:cNvSpPr txBox="1">
            <a:spLocks noGrp="1"/>
          </p:cNvSpPr>
          <p:nvPr>
            <p:ph type="body" idx="1"/>
          </p:nvPr>
        </p:nvSpPr>
        <p:spPr>
          <a:xfrm>
            <a:off x="1174835" y="1297476"/>
            <a:ext cx="6794329" cy="307281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nguồn</a:t>
            </a:r>
            <a:r>
              <a:rPr lang="en-US" dirty="0"/>
              <a:t> </a:t>
            </a:r>
            <a:r>
              <a:rPr lang="en-US" dirty="0" err="1"/>
              <a:t>tài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đã</a:t>
            </a:r>
            <a:r>
              <a:rPr lang="en-US" dirty="0"/>
              <a:t> </a:t>
            </a:r>
            <a:r>
              <a:rPr lang="en-US" dirty="0" err="1"/>
              <a:t>tham</a:t>
            </a:r>
            <a:r>
              <a:rPr lang="en-US" dirty="0"/>
              <a:t> </a:t>
            </a:r>
            <a:r>
              <a:rPr lang="en-US" dirty="0" err="1"/>
              <a:t>khảo</a:t>
            </a:r>
            <a:r>
              <a:rPr lang="en-US" dirty="0"/>
              <a:t>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[1] File notebook BT03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thầy</a:t>
            </a:r>
            <a:r>
              <a:rPr lang="en-US" dirty="0"/>
              <a:t> </a:t>
            </a:r>
            <a:r>
              <a:rPr lang="en-US" dirty="0" err="1"/>
              <a:t>Kiên</a:t>
            </a:r>
            <a:r>
              <a:rPr lang="en-US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[2] Slide </a:t>
            </a:r>
            <a:r>
              <a:rPr lang="en-US" dirty="0" err="1"/>
              <a:t>môn</a:t>
            </a:r>
            <a:r>
              <a:rPr lang="en-US" dirty="0"/>
              <a:t> </a:t>
            </a:r>
            <a:r>
              <a:rPr lang="en-US" dirty="0" err="1"/>
              <a:t>học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đặc</a:t>
            </a:r>
            <a:r>
              <a:rPr lang="en-US" dirty="0"/>
              <a:t> </a:t>
            </a:r>
            <a:r>
              <a:rPr lang="en-US" dirty="0" err="1"/>
              <a:t>biệt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slide DoAnCK.pdf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[3] [Scikit-learn documentation](https://scikit-learn.org/0.21/documentation.html)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[4] [pandas documentation](https://pandas.pydata.org/docs/)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[5] https://www.answers.com/Q/When_regression_is_not_applicable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[6] https://www.kaggle.com/c/house-prices-advanced-regression-techniques/discussion/103975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902975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43"/>
          <p:cNvSpPr txBox="1">
            <a:spLocks noGrp="1"/>
          </p:cNvSpPr>
          <p:nvPr>
            <p:ph type="title" idx="2"/>
          </p:nvPr>
        </p:nvSpPr>
        <p:spPr>
          <a:xfrm>
            <a:off x="1008529" y="1880553"/>
            <a:ext cx="7241242" cy="138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 err="1"/>
              <a:t>Cảm</a:t>
            </a:r>
            <a:r>
              <a:rPr lang="en-US" sz="6000" dirty="0"/>
              <a:t> </a:t>
            </a:r>
            <a:r>
              <a:rPr lang="en-US" sz="6000" dirty="0" err="1"/>
              <a:t>ơn</a:t>
            </a:r>
            <a:r>
              <a:rPr lang="en-US" sz="6000" dirty="0"/>
              <a:t> </a:t>
            </a:r>
            <a:r>
              <a:rPr lang="en-US" sz="6000" dirty="0" err="1"/>
              <a:t>thầy</a:t>
            </a:r>
            <a:r>
              <a:rPr lang="en-US" sz="6000" dirty="0"/>
              <a:t> </a:t>
            </a:r>
            <a:r>
              <a:rPr lang="en-US" sz="6000" dirty="0" err="1"/>
              <a:t>đã</a:t>
            </a:r>
            <a:r>
              <a:rPr lang="en-US" sz="6000" dirty="0"/>
              <a:t> </a:t>
            </a:r>
            <a:r>
              <a:rPr lang="en-US" sz="6000" dirty="0" err="1"/>
              <a:t>theo</a:t>
            </a:r>
            <a:r>
              <a:rPr lang="en-US" sz="6000" dirty="0"/>
              <a:t> </a:t>
            </a:r>
            <a:r>
              <a:rPr lang="en-US" sz="6000" dirty="0" err="1"/>
              <a:t>dõi</a:t>
            </a:r>
            <a:r>
              <a:rPr lang="en-US" sz="6000" dirty="0"/>
              <a:t>!</a:t>
            </a:r>
            <a:endParaRPr sz="6000" dirty="0"/>
          </a:p>
        </p:txBody>
      </p:sp>
      <p:sp>
        <p:nvSpPr>
          <p:cNvPr id="328" name="Google Shape;328;p43"/>
          <p:cNvSpPr txBox="1">
            <a:spLocks noGrp="1"/>
          </p:cNvSpPr>
          <p:nvPr>
            <p:ph type="subTitle" idx="1"/>
          </p:nvPr>
        </p:nvSpPr>
        <p:spPr>
          <a:xfrm>
            <a:off x="2948550" y="4249380"/>
            <a:ext cx="3246900" cy="40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29" name="Google Shape;329;p43"/>
          <p:cNvSpPr txBox="1">
            <a:spLocks noGrp="1"/>
          </p:cNvSpPr>
          <p:nvPr>
            <p:ph type="subTitle" idx="3"/>
          </p:nvPr>
        </p:nvSpPr>
        <p:spPr>
          <a:xfrm>
            <a:off x="713225" y="539500"/>
            <a:ext cx="946500" cy="5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Barlow SemiBold"/>
                <a:ea typeface="Barlow SemiBold"/>
                <a:cs typeface="Barlow SemiBold"/>
                <a:sym typeface="Barlow SemiBold"/>
              </a:rPr>
              <a:t>Saturday</a:t>
            </a:r>
            <a:endParaRPr dirty="0">
              <a:latin typeface="Barlow SemiBold"/>
              <a:ea typeface="Barlow SemiBold"/>
              <a:cs typeface="Barlow SemiBold"/>
              <a:sym typeface="Barlow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Barlow"/>
                <a:ea typeface="Barlow"/>
                <a:cs typeface="Barlow"/>
                <a:sym typeface="Barlow"/>
              </a:rPr>
              <a:t>16.01.2021</a:t>
            </a:r>
            <a:endParaRPr dirty="0"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330" name="Google Shape;330;p43"/>
          <p:cNvCxnSpPr/>
          <p:nvPr/>
        </p:nvCxnSpPr>
        <p:spPr>
          <a:xfrm>
            <a:off x="1659775" y="1147128"/>
            <a:ext cx="58245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1" name="Google Shape;331;p43"/>
          <p:cNvCxnSpPr/>
          <p:nvPr/>
        </p:nvCxnSpPr>
        <p:spPr>
          <a:xfrm>
            <a:off x="1659775" y="3996378"/>
            <a:ext cx="58245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8850245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43"/>
          <p:cNvSpPr txBox="1">
            <a:spLocks noGrp="1"/>
          </p:cNvSpPr>
          <p:nvPr>
            <p:ph type="title" idx="2"/>
          </p:nvPr>
        </p:nvSpPr>
        <p:spPr>
          <a:xfrm>
            <a:off x="1659725" y="1400130"/>
            <a:ext cx="5824550" cy="138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dirty="0" err="1"/>
              <a:t>Giới</a:t>
            </a:r>
            <a:r>
              <a:rPr lang="en-US" sz="7200" dirty="0"/>
              <a:t> </a:t>
            </a:r>
            <a:r>
              <a:rPr lang="en-US" sz="7200" dirty="0" err="1"/>
              <a:t>thiệu</a:t>
            </a:r>
            <a:r>
              <a:rPr lang="en-US" sz="7200" dirty="0"/>
              <a:t> </a:t>
            </a:r>
            <a:r>
              <a:rPr lang="en-US" sz="7200" dirty="0" err="1"/>
              <a:t>đồ</a:t>
            </a:r>
            <a:r>
              <a:rPr lang="en-US" sz="7200" dirty="0"/>
              <a:t> </a:t>
            </a:r>
            <a:r>
              <a:rPr lang="en-US" sz="7200" dirty="0" err="1"/>
              <a:t>án</a:t>
            </a:r>
            <a:endParaRPr sz="7200" dirty="0"/>
          </a:p>
        </p:txBody>
      </p:sp>
      <p:sp>
        <p:nvSpPr>
          <p:cNvPr id="328" name="Google Shape;328;p43"/>
          <p:cNvSpPr txBox="1">
            <a:spLocks noGrp="1"/>
          </p:cNvSpPr>
          <p:nvPr>
            <p:ph type="subTitle" idx="1"/>
          </p:nvPr>
        </p:nvSpPr>
        <p:spPr>
          <a:xfrm>
            <a:off x="2948550" y="4249380"/>
            <a:ext cx="3246900" cy="40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29" name="Google Shape;329;p43"/>
          <p:cNvSpPr txBox="1">
            <a:spLocks noGrp="1"/>
          </p:cNvSpPr>
          <p:nvPr>
            <p:ph type="subTitle" idx="3"/>
          </p:nvPr>
        </p:nvSpPr>
        <p:spPr>
          <a:xfrm>
            <a:off x="713225" y="539500"/>
            <a:ext cx="946500" cy="5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Barlow SemiBold"/>
                <a:ea typeface="Barlow SemiBold"/>
                <a:cs typeface="Barlow SemiBold"/>
                <a:sym typeface="Barlow SemiBold"/>
              </a:rPr>
              <a:t>Saturday</a:t>
            </a:r>
            <a:endParaRPr dirty="0">
              <a:latin typeface="Barlow SemiBold"/>
              <a:ea typeface="Barlow SemiBold"/>
              <a:cs typeface="Barlow SemiBold"/>
              <a:sym typeface="Barlow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Barlow"/>
                <a:ea typeface="Barlow"/>
                <a:cs typeface="Barlow"/>
                <a:sym typeface="Barlow"/>
              </a:rPr>
              <a:t>16.01.2021</a:t>
            </a:r>
            <a:endParaRPr dirty="0"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330" name="Google Shape;330;p43"/>
          <p:cNvCxnSpPr/>
          <p:nvPr/>
        </p:nvCxnSpPr>
        <p:spPr>
          <a:xfrm>
            <a:off x="1659775" y="1147128"/>
            <a:ext cx="58245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1" name="Google Shape;331;p43"/>
          <p:cNvCxnSpPr/>
          <p:nvPr/>
        </p:nvCxnSpPr>
        <p:spPr>
          <a:xfrm>
            <a:off x="1659775" y="3996378"/>
            <a:ext cx="58245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Title 2">
            <a:extLst>
              <a:ext uri="{FF2B5EF4-FFF2-40B4-BE49-F238E27FC236}">
                <a16:creationId xmlns:a16="http://schemas.microsoft.com/office/drawing/2014/main" id="{04309546-B9B4-47F8-A44F-B5C53636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0200" y="2833130"/>
            <a:ext cx="3423600" cy="629100"/>
          </a:xfrm>
        </p:spPr>
        <p:txBody>
          <a:bodyPr/>
          <a:lstStyle/>
          <a:p>
            <a:r>
              <a:rPr lang="en-US" dirty="0" err="1"/>
              <a:t>Câu</a:t>
            </a:r>
            <a:r>
              <a:rPr lang="en-US" dirty="0"/>
              <a:t> </a:t>
            </a:r>
            <a:r>
              <a:rPr lang="en-US" dirty="0" err="1"/>
              <a:t>hỏi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đặt</a:t>
            </a:r>
            <a:r>
              <a:rPr lang="en-US" dirty="0"/>
              <a:t> ra?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45"/>
          <p:cNvSpPr txBox="1">
            <a:spLocks noGrp="1"/>
          </p:cNvSpPr>
          <p:nvPr>
            <p:ph type="title"/>
          </p:nvPr>
        </p:nvSpPr>
        <p:spPr>
          <a:xfrm>
            <a:off x="1974300" y="606925"/>
            <a:ext cx="51954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GIỚI THIỆU ĐỒ ÁN</a:t>
            </a:r>
            <a:endParaRPr dirty="0"/>
          </a:p>
        </p:txBody>
      </p:sp>
      <p:sp>
        <p:nvSpPr>
          <p:cNvPr id="345" name="Google Shape;345;p45"/>
          <p:cNvSpPr txBox="1">
            <a:spLocks noGrp="1"/>
          </p:cNvSpPr>
          <p:nvPr>
            <p:ph type="title" idx="2"/>
          </p:nvPr>
        </p:nvSpPr>
        <p:spPr>
          <a:xfrm>
            <a:off x="1603200" y="1432863"/>
            <a:ext cx="1182000" cy="33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Câu hỏi?</a:t>
            </a:r>
            <a:endParaRPr dirty="0"/>
          </a:p>
        </p:txBody>
      </p:sp>
      <p:sp>
        <p:nvSpPr>
          <p:cNvPr id="346" name="Google Shape;346;p45"/>
          <p:cNvSpPr txBox="1">
            <a:spLocks noGrp="1"/>
          </p:cNvSpPr>
          <p:nvPr>
            <p:ph type="subTitle" idx="1"/>
          </p:nvPr>
        </p:nvSpPr>
        <p:spPr>
          <a:xfrm>
            <a:off x="1613924" y="1797994"/>
            <a:ext cx="6561887" cy="52859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Từ các tiện nghi/ dịch vụ mà bên cho thuê chỗ ở (như khách sạn, homestay), dự đoán giá thuê của chỗ ở này</a:t>
            </a:r>
            <a:endParaRPr dirty="0"/>
          </a:p>
        </p:txBody>
      </p:sp>
      <p:sp>
        <p:nvSpPr>
          <p:cNvPr id="353" name="Google Shape;353;p45"/>
          <p:cNvSpPr/>
          <p:nvPr/>
        </p:nvSpPr>
        <p:spPr>
          <a:xfrm flipH="1">
            <a:off x="1378479" y="1511913"/>
            <a:ext cx="179400" cy="179400"/>
          </a:xfrm>
          <a:prstGeom prst="rtTriangl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BA1AE3E-0742-4192-9970-3F03DA4734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3925" y="2429232"/>
            <a:ext cx="2669068" cy="1778684"/>
          </a:xfrm>
          <a:prstGeom prst="rect">
            <a:avLst/>
          </a:prstGeom>
        </p:spPr>
      </p:pic>
      <p:sp>
        <p:nvSpPr>
          <p:cNvPr id="16" name="Arrow: Right 15">
            <a:extLst>
              <a:ext uri="{FF2B5EF4-FFF2-40B4-BE49-F238E27FC236}">
                <a16:creationId xmlns:a16="http://schemas.microsoft.com/office/drawing/2014/main" id="{1242BD26-26E6-4FE2-BD51-58F00B68645A}"/>
              </a:ext>
            </a:extLst>
          </p:cNvPr>
          <p:cNvSpPr/>
          <p:nvPr/>
        </p:nvSpPr>
        <p:spPr>
          <a:xfrm>
            <a:off x="4572000" y="3112994"/>
            <a:ext cx="887506" cy="4168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F30E78F-FB96-49EF-A280-EF0441E754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8513" y="2284831"/>
            <a:ext cx="2067485" cy="206748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45"/>
          <p:cNvSpPr txBox="1">
            <a:spLocks noGrp="1"/>
          </p:cNvSpPr>
          <p:nvPr>
            <p:ph type="title"/>
          </p:nvPr>
        </p:nvSpPr>
        <p:spPr>
          <a:xfrm>
            <a:off x="1974300" y="532961"/>
            <a:ext cx="51954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GIỚI THIỆU ĐỒ ÁN</a:t>
            </a:r>
            <a:endParaRPr dirty="0"/>
          </a:p>
        </p:txBody>
      </p:sp>
      <p:sp>
        <p:nvSpPr>
          <p:cNvPr id="345" name="Google Shape;345;p45"/>
          <p:cNvSpPr txBox="1">
            <a:spLocks noGrp="1"/>
          </p:cNvSpPr>
          <p:nvPr>
            <p:ph type="title" idx="2"/>
          </p:nvPr>
        </p:nvSpPr>
        <p:spPr>
          <a:xfrm>
            <a:off x="1603200" y="1358899"/>
            <a:ext cx="1182000" cy="33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Input</a:t>
            </a:r>
            <a:endParaRPr dirty="0"/>
          </a:p>
        </p:txBody>
      </p:sp>
      <p:sp>
        <p:nvSpPr>
          <p:cNvPr id="346" name="Google Shape;346;p45"/>
          <p:cNvSpPr txBox="1">
            <a:spLocks noGrp="1"/>
          </p:cNvSpPr>
          <p:nvPr>
            <p:ph type="subTitle" idx="1"/>
          </p:nvPr>
        </p:nvSpPr>
        <p:spPr>
          <a:xfrm>
            <a:off x="1613925" y="1724031"/>
            <a:ext cx="2732700" cy="20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Các tiện nghi/dịch vụ cung cấp</a:t>
            </a:r>
            <a:endParaRPr dirty="0"/>
          </a:p>
        </p:txBody>
      </p:sp>
      <p:sp>
        <p:nvSpPr>
          <p:cNvPr id="347" name="Google Shape;347;p45"/>
          <p:cNvSpPr txBox="1">
            <a:spLocks noGrp="1"/>
          </p:cNvSpPr>
          <p:nvPr>
            <p:ph type="title" idx="3"/>
          </p:nvPr>
        </p:nvSpPr>
        <p:spPr>
          <a:xfrm>
            <a:off x="1603720" y="2228912"/>
            <a:ext cx="1182000" cy="33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Lợi ích</a:t>
            </a:r>
            <a:endParaRPr dirty="0"/>
          </a:p>
        </p:txBody>
      </p:sp>
      <p:sp>
        <p:nvSpPr>
          <p:cNvPr id="348" name="Google Shape;348;p45"/>
          <p:cNvSpPr txBox="1">
            <a:spLocks noGrp="1"/>
          </p:cNvSpPr>
          <p:nvPr>
            <p:ph type="subTitle" idx="4"/>
          </p:nvPr>
        </p:nvSpPr>
        <p:spPr>
          <a:xfrm>
            <a:off x="1613924" y="2594701"/>
            <a:ext cx="6279499" cy="135129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" i="1" dirty="0"/>
              <a:t>Bên cho thuê</a:t>
            </a:r>
            <a:r>
              <a:rPr lang="en" dirty="0"/>
              <a:t>: </a:t>
            </a:r>
            <a:r>
              <a:rPr lang="vi-VN" dirty="0">
                <a:solidFill>
                  <a:srgbClr val="FF0000"/>
                </a:solidFill>
              </a:rPr>
              <a:t>đưa ra giá tiền </a:t>
            </a:r>
            <a:r>
              <a:rPr lang="vi-VN" dirty="0"/>
              <a:t>thuê sao cho </a:t>
            </a:r>
            <a:r>
              <a:rPr lang="vi-VN" dirty="0">
                <a:solidFill>
                  <a:srgbClr val="FF0000"/>
                </a:solidFill>
              </a:rPr>
              <a:t>phù hợp </a:t>
            </a:r>
            <a:r>
              <a:rPr lang="vi-VN" dirty="0"/>
              <a:t>với thị trường. Cũng như cần chuẩn bị những tiêu chí gì để "tối ưu" giá cho thuê lên.</a:t>
            </a:r>
            <a:endParaRPr lang="en-US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i="1" dirty="0" err="1"/>
              <a:t>Bên</a:t>
            </a:r>
            <a:r>
              <a:rPr lang="en-US" i="1" dirty="0"/>
              <a:t> </a:t>
            </a:r>
            <a:r>
              <a:rPr lang="en-US" i="1" dirty="0" err="1"/>
              <a:t>đi</a:t>
            </a:r>
            <a:r>
              <a:rPr lang="en-US" i="1" dirty="0"/>
              <a:t> </a:t>
            </a:r>
            <a:r>
              <a:rPr lang="en-US" i="1" dirty="0" err="1"/>
              <a:t>thuê</a:t>
            </a:r>
            <a:r>
              <a:rPr lang="en-US" dirty="0"/>
              <a:t>: </a:t>
            </a:r>
            <a:r>
              <a:rPr lang="en-US" dirty="0" err="1"/>
              <a:t>dựa</a:t>
            </a:r>
            <a:r>
              <a:rPr lang="en-US" dirty="0"/>
              <a:t> </a:t>
            </a:r>
            <a:r>
              <a:rPr lang="en-US" dirty="0" err="1"/>
              <a:t>theo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tiêu</a:t>
            </a:r>
            <a:r>
              <a:rPr lang="en-US" dirty="0"/>
              <a:t> </a:t>
            </a:r>
            <a:r>
              <a:rPr lang="en-US" dirty="0" err="1"/>
              <a:t>chí</a:t>
            </a:r>
            <a:r>
              <a:rPr lang="en-US" dirty="0"/>
              <a:t> </a:t>
            </a:r>
            <a:r>
              <a:rPr lang="en-US" dirty="0" err="1"/>
              <a:t>mình</a:t>
            </a:r>
            <a:r>
              <a:rPr lang="en-US" dirty="0"/>
              <a:t> </a:t>
            </a:r>
            <a:r>
              <a:rPr lang="en-US" dirty="0" err="1"/>
              <a:t>cần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>
                <a:solidFill>
                  <a:srgbClr val="0070C0"/>
                </a:solidFill>
              </a:rPr>
              <a:t>chuẩn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bị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ngân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sách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chỗ</a:t>
            </a:r>
            <a:r>
              <a:rPr lang="en-US" dirty="0"/>
              <a:t> ở </a:t>
            </a:r>
            <a:r>
              <a:rPr lang="en-US" dirty="0" err="1"/>
              <a:t>khi</a:t>
            </a:r>
            <a:r>
              <a:rPr lang="en-US" dirty="0"/>
              <a:t> du </a:t>
            </a:r>
            <a:r>
              <a:rPr lang="en-US" dirty="0" err="1"/>
              <a:t>lịch</a:t>
            </a:r>
            <a:r>
              <a:rPr lang="en-US" dirty="0"/>
              <a:t>, </a:t>
            </a:r>
            <a:r>
              <a:rPr lang="en-US" dirty="0" err="1"/>
              <a:t>lựa</a:t>
            </a:r>
            <a:r>
              <a:rPr lang="en-US" dirty="0"/>
              <a:t> </a:t>
            </a:r>
            <a:r>
              <a:rPr lang="en-US" dirty="0" err="1"/>
              <a:t>chọn</a:t>
            </a:r>
            <a:r>
              <a:rPr lang="en-US" dirty="0"/>
              <a:t> </a:t>
            </a:r>
            <a:r>
              <a:rPr lang="en-US" dirty="0" err="1"/>
              <a:t>nơi</a:t>
            </a:r>
            <a:r>
              <a:rPr lang="en-US" dirty="0"/>
              <a:t> </a:t>
            </a:r>
            <a:r>
              <a:rPr lang="en-US" dirty="0" err="1"/>
              <a:t>thuê</a:t>
            </a:r>
            <a:r>
              <a:rPr lang="en-US" dirty="0"/>
              <a:t> </a:t>
            </a:r>
            <a:r>
              <a:rPr lang="en-US" dirty="0" err="1"/>
              <a:t>phù</a:t>
            </a:r>
            <a:r>
              <a:rPr lang="en-US" dirty="0"/>
              <a:t> </a:t>
            </a:r>
            <a:r>
              <a:rPr lang="en-US" dirty="0" err="1"/>
              <a:t>hợp</a:t>
            </a:r>
            <a:r>
              <a:rPr lang="en-US" dirty="0"/>
              <a:t> </a:t>
            </a:r>
            <a:r>
              <a:rPr lang="en-US" dirty="0" err="1"/>
              <a:t>nhất</a:t>
            </a:r>
            <a:r>
              <a:rPr lang="en-US" dirty="0"/>
              <a:t> </a:t>
            </a:r>
            <a:r>
              <a:rPr lang="en-US" dirty="0" err="1"/>
              <a:t>theo</a:t>
            </a:r>
            <a:r>
              <a:rPr lang="en-US" dirty="0"/>
              <a:t> ý </a:t>
            </a:r>
            <a:r>
              <a:rPr lang="en-US" dirty="0" err="1"/>
              <a:t>mình</a:t>
            </a:r>
            <a:endParaRPr dirty="0"/>
          </a:p>
        </p:txBody>
      </p:sp>
      <p:sp>
        <p:nvSpPr>
          <p:cNvPr id="349" name="Google Shape;349;p45"/>
          <p:cNvSpPr txBox="1">
            <a:spLocks noGrp="1"/>
          </p:cNvSpPr>
          <p:nvPr>
            <p:ph type="title" idx="5"/>
          </p:nvPr>
        </p:nvSpPr>
        <p:spPr>
          <a:xfrm>
            <a:off x="5029850" y="1358899"/>
            <a:ext cx="1182000" cy="33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Output</a:t>
            </a:r>
            <a:endParaRPr dirty="0"/>
          </a:p>
        </p:txBody>
      </p:sp>
      <p:sp>
        <p:nvSpPr>
          <p:cNvPr id="350" name="Google Shape;350;p45"/>
          <p:cNvSpPr txBox="1">
            <a:spLocks noGrp="1"/>
          </p:cNvSpPr>
          <p:nvPr>
            <p:ph type="subTitle" idx="6"/>
          </p:nvPr>
        </p:nvSpPr>
        <p:spPr>
          <a:xfrm>
            <a:off x="5032825" y="1724094"/>
            <a:ext cx="2732700" cy="20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Giá thuê</a:t>
            </a:r>
            <a:endParaRPr dirty="0"/>
          </a:p>
        </p:txBody>
      </p:sp>
      <p:sp>
        <p:nvSpPr>
          <p:cNvPr id="353" name="Google Shape;353;p45"/>
          <p:cNvSpPr/>
          <p:nvPr/>
        </p:nvSpPr>
        <p:spPr>
          <a:xfrm flipH="1">
            <a:off x="1378479" y="1437949"/>
            <a:ext cx="179400" cy="179400"/>
          </a:xfrm>
          <a:prstGeom prst="rtTriangl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54" name="Google Shape;354;p45"/>
          <p:cNvSpPr/>
          <p:nvPr/>
        </p:nvSpPr>
        <p:spPr>
          <a:xfrm flipH="1">
            <a:off x="1379074" y="2308068"/>
            <a:ext cx="179400" cy="179400"/>
          </a:xfrm>
          <a:prstGeom prst="rtTriangl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55" name="Google Shape;355;p45"/>
          <p:cNvSpPr/>
          <p:nvPr/>
        </p:nvSpPr>
        <p:spPr>
          <a:xfrm flipH="1">
            <a:off x="4797279" y="1437949"/>
            <a:ext cx="179400" cy="179400"/>
          </a:xfrm>
          <a:prstGeom prst="rtTriangl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5" name="Google Shape;345;p45">
            <a:extLst>
              <a:ext uri="{FF2B5EF4-FFF2-40B4-BE49-F238E27FC236}">
                <a16:creationId xmlns:a16="http://schemas.microsoft.com/office/drawing/2014/main" id="{56FECDCB-2FE1-4E18-AB96-C04BD2D2C20C}"/>
              </a:ext>
            </a:extLst>
          </p:cNvPr>
          <p:cNvSpPr txBox="1">
            <a:spLocks/>
          </p:cNvSpPr>
          <p:nvPr/>
        </p:nvSpPr>
        <p:spPr>
          <a:xfrm>
            <a:off x="1603199" y="3889850"/>
            <a:ext cx="2323341" cy="3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600"/>
              <a:buFont typeface="Barlow Condensed"/>
              <a:buNone/>
              <a:defRPr sz="2000" b="0" i="0" u="none" strike="noStrike" cap="none">
                <a:solidFill>
                  <a:schemeClr val="hlink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hlink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hlink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hlink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hlink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hlink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hlink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hlink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hlink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>
            <a:r>
              <a:rPr lang="en-US" dirty="0" err="1"/>
              <a:t>Nguồn</a:t>
            </a:r>
            <a:r>
              <a:rPr lang="en-US" dirty="0"/>
              <a:t> </a:t>
            </a:r>
            <a:r>
              <a:rPr lang="en-US" dirty="0" err="1"/>
              <a:t>gốc</a:t>
            </a:r>
            <a:r>
              <a:rPr lang="en-US" dirty="0"/>
              <a:t> </a:t>
            </a:r>
            <a:r>
              <a:rPr lang="en-US" dirty="0" err="1"/>
              <a:t>câu</a:t>
            </a:r>
            <a:r>
              <a:rPr lang="en-US" dirty="0"/>
              <a:t> </a:t>
            </a:r>
            <a:r>
              <a:rPr lang="en-US" dirty="0" err="1"/>
              <a:t>hỏi</a:t>
            </a:r>
            <a:endParaRPr lang="en-US" dirty="0"/>
          </a:p>
        </p:txBody>
      </p:sp>
      <p:sp>
        <p:nvSpPr>
          <p:cNvPr id="56" name="Google Shape;346;p45">
            <a:extLst>
              <a:ext uri="{FF2B5EF4-FFF2-40B4-BE49-F238E27FC236}">
                <a16:creationId xmlns:a16="http://schemas.microsoft.com/office/drawing/2014/main" id="{5F838001-37FC-4CC6-B0D7-63FDEBB56CD6}"/>
              </a:ext>
            </a:extLst>
          </p:cNvPr>
          <p:cNvSpPr txBox="1">
            <a:spLocks/>
          </p:cNvSpPr>
          <p:nvPr/>
        </p:nvSpPr>
        <p:spPr>
          <a:xfrm>
            <a:off x="1613924" y="4254981"/>
            <a:ext cx="4759981" cy="333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Barlow"/>
              <a:buNone/>
              <a:defRPr sz="1400" b="0" i="0" u="none" strike="noStrike" cap="none"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Barlow"/>
              <a:buNone/>
              <a:defRPr sz="2800" b="0" i="0" u="none" strike="noStrike" cap="none"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Barlow"/>
              <a:buNone/>
              <a:defRPr sz="2800" b="0" i="0" u="none" strike="noStrike" cap="none"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Barlow"/>
              <a:buNone/>
              <a:defRPr sz="2800" b="0" i="0" u="none" strike="noStrike" cap="none"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Barlow"/>
              <a:buNone/>
              <a:defRPr sz="2800" b="0" i="0" u="none" strike="noStrike" cap="none"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Barlow"/>
              <a:buNone/>
              <a:defRPr sz="2800" b="0" i="0" u="none" strike="noStrike" cap="none"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Barlow"/>
              <a:buNone/>
              <a:defRPr sz="2800" b="0" i="0" u="none" strike="noStrike" cap="none"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Barlow"/>
              <a:buNone/>
              <a:defRPr sz="2800" b="0" i="0" u="none" strike="noStrike" cap="none"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Barlow"/>
              <a:buNone/>
              <a:defRPr sz="2800" b="0" i="0" u="none" strike="noStrike" cap="none"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indent="0"/>
            <a:r>
              <a:rPr lang="en-US" dirty="0" err="1"/>
              <a:t>Nhóm</a:t>
            </a:r>
            <a:r>
              <a:rPr lang="en-US" dirty="0"/>
              <a:t> </a:t>
            </a:r>
            <a:r>
              <a:rPr lang="en-US" dirty="0" err="1"/>
              <a:t>tự</a:t>
            </a:r>
            <a:r>
              <a:rPr lang="en-US" dirty="0"/>
              <a:t> </a:t>
            </a:r>
            <a:r>
              <a:rPr lang="en-US" dirty="0" err="1"/>
              <a:t>nghĩ</a:t>
            </a:r>
            <a:r>
              <a:rPr lang="en-US" dirty="0"/>
              <a:t> ra </a:t>
            </a:r>
            <a:r>
              <a:rPr lang="en-US" dirty="0" err="1"/>
              <a:t>dựa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nhu</a:t>
            </a:r>
            <a:r>
              <a:rPr lang="en-US" dirty="0"/>
              <a:t> </a:t>
            </a:r>
            <a:r>
              <a:rPr lang="en-US" dirty="0" err="1"/>
              <a:t>cầu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tế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bản</a:t>
            </a:r>
            <a:r>
              <a:rPr lang="en-US" dirty="0"/>
              <a:t> </a:t>
            </a:r>
            <a:r>
              <a:rPr lang="en-US" dirty="0" err="1"/>
              <a:t>thân</a:t>
            </a:r>
            <a:endParaRPr lang="en-US" dirty="0"/>
          </a:p>
        </p:txBody>
      </p:sp>
      <p:sp>
        <p:nvSpPr>
          <p:cNvPr id="57" name="Google Shape;353;p45">
            <a:extLst>
              <a:ext uri="{FF2B5EF4-FFF2-40B4-BE49-F238E27FC236}">
                <a16:creationId xmlns:a16="http://schemas.microsoft.com/office/drawing/2014/main" id="{AFFECF0A-2E2F-452A-AD4F-EECD4DB83440}"/>
              </a:ext>
            </a:extLst>
          </p:cNvPr>
          <p:cNvSpPr/>
          <p:nvPr/>
        </p:nvSpPr>
        <p:spPr>
          <a:xfrm flipH="1">
            <a:off x="1378479" y="3968900"/>
            <a:ext cx="179400" cy="179400"/>
          </a:xfrm>
          <a:prstGeom prst="rtTriangl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28732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43"/>
          <p:cNvSpPr txBox="1">
            <a:spLocks noGrp="1"/>
          </p:cNvSpPr>
          <p:nvPr>
            <p:ph type="title" idx="2"/>
          </p:nvPr>
        </p:nvSpPr>
        <p:spPr>
          <a:xfrm>
            <a:off x="1659725" y="1880553"/>
            <a:ext cx="5824550" cy="138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dirty="0"/>
              <a:t>Thu </a:t>
            </a:r>
            <a:r>
              <a:rPr lang="en-US" sz="7200" dirty="0" err="1"/>
              <a:t>thập</a:t>
            </a:r>
            <a:r>
              <a:rPr lang="en-US" sz="7200" dirty="0"/>
              <a:t> </a:t>
            </a:r>
            <a:r>
              <a:rPr lang="en-US" sz="7200" dirty="0" err="1"/>
              <a:t>dữ</a:t>
            </a:r>
            <a:r>
              <a:rPr lang="en-US" sz="7200" dirty="0"/>
              <a:t> </a:t>
            </a:r>
            <a:r>
              <a:rPr lang="en-US" sz="7200" dirty="0" err="1"/>
              <a:t>liệu</a:t>
            </a:r>
            <a:endParaRPr sz="7200" dirty="0"/>
          </a:p>
        </p:txBody>
      </p:sp>
      <p:sp>
        <p:nvSpPr>
          <p:cNvPr id="328" name="Google Shape;328;p43"/>
          <p:cNvSpPr txBox="1">
            <a:spLocks noGrp="1"/>
          </p:cNvSpPr>
          <p:nvPr>
            <p:ph type="subTitle" idx="1"/>
          </p:nvPr>
        </p:nvSpPr>
        <p:spPr>
          <a:xfrm>
            <a:off x="2948550" y="4249380"/>
            <a:ext cx="3246900" cy="40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29" name="Google Shape;329;p43"/>
          <p:cNvSpPr txBox="1">
            <a:spLocks noGrp="1"/>
          </p:cNvSpPr>
          <p:nvPr>
            <p:ph type="subTitle" idx="3"/>
          </p:nvPr>
        </p:nvSpPr>
        <p:spPr>
          <a:xfrm>
            <a:off x="713225" y="539500"/>
            <a:ext cx="946500" cy="5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Barlow SemiBold"/>
                <a:ea typeface="Barlow SemiBold"/>
                <a:cs typeface="Barlow SemiBold"/>
                <a:sym typeface="Barlow SemiBold"/>
              </a:rPr>
              <a:t>Saturday</a:t>
            </a:r>
            <a:endParaRPr dirty="0">
              <a:latin typeface="Barlow SemiBold"/>
              <a:ea typeface="Barlow SemiBold"/>
              <a:cs typeface="Barlow SemiBold"/>
              <a:sym typeface="Barlow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Barlow"/>
                <a:ea typeface="Barlow"/>
                <a:cs typeface="Barlow"/>
                <a:sym typeface="Barlow"/>
              </a:rPr>
              <a:t>16.01.2021</a:t>
            </a:r>
            <a:endParaRPr dirty="0"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330" name="Google Shape;330;p43"/>
          <p:cNvCxnSpPr/>
          <p:nvPr/>
        </p:nvCxnSpPr>
        <p:spPr>
          <a:xfrm>
            <a:off x="1659775" y="1147128"/>
            <a:ext cx="58245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1" name="Google Shape;331;p43"/>
          <p:cNvCxnSpPr/>
          <p:nvPr/>
        </p:nvCxnSpPr>
        <p:spPr>
          <a:xfrm>
            <a:off x="1659775" y="3996378"/>
            <a:ext cx="58245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0041738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46"/>
          <p:cNvSpPr txBox="1">
            <a:spLocks noGrp="1"/>
          </p:cNvSpPr>
          <p:nvPr>
            <p:ph type="title"/>
          </p:nvPr>
        </p:nvSpPr>
        <p:spPr>
          <a:xfrm>
            <a:off x="1974300" y="35415"/>
            <a:ext cx="51954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THU THẬP DỮ LIỆU</a:t>
            </a:r>
            <a:endParaRPr dirty="0"/>
          </a:p>
        </p:txBody>
      </p:sp>
      <p:sp>
        <p:nvSpPr>
          <p:cNvPr id="382" name="Google Shape;382;p46"/>
          <p:cNvSpPr txBox="1">
            <a:spLocks noGrp="1"/>
          </p:cNvSpPr>
          <p:nvPr>
            <p:ph type="body" idx="1"/>
          </p:nvPr>
        </p:nvSpPr>
        <p:spPr>
          <a:xfrm>
            <a:off x="272101" y="1089037"/>
            <a:ext cx="4172100" cy="33462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thu</a:t>
            </a:r>
            <a:r>
              <a:rPr lang="en-US" dirty="0"/>
              <a:t> </a:t>
            </a:r>
            <a:r>
              <a:rPr lang="en-US" dirty="0" err="1"/>
              <a:t>thập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trang</a:t>
            </a:r>
            <a:r>
              <a:rPr lang="en-US" dirty="0"/>
              <a:t> </a:t>
            </a:r>
            <a:r>
              <a:rPr lang="en-US" dirty="0">
                <a:hlinkClick r:id="rId3"/>
              </a:rPr>
              <a:t>https://www.booking.com/</a:t>
            </a:r>
            <a:endParaRPr dirty="0"/>
          </a:p>
          <a:p>
            <a:pPr marL="457200" lvl="0" indent="-304800" algn="l" rtl="0">
              <a:spcBef>
                <a:spcPts val="1600"/>
              </a:spcBef>
              <a:spcAft>
                <a:spcPts val="0"/>
              </a:spcAft>
              <a:buSzPts val="1200"/>
              <a:buChar char="●"/>
            </a:pP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nhóm</a:t>
            </a:r>
            <a:r>
              <a:rPr lang="en-US" dirty="0"/>
              <a:t> </a:t>
            </a:r>
            <a:r>
              <a:rPr lang="en-US" dirty="0" err="1"/>
              <a:t>thu</a:t>
            </a:r>
            <a:r>
              <a:rPr lang="en-US" dirty="0"/>
              <a:t> </a:t>
            </a:r>
            <a:r>
              <a:rPr lang="en-US" dirty="0" err="1"/>
              <a:t>thập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hợp</a:t>
            </a:r>
            <a:r>
              <a:rPr lang="en-US" dirty="0"/>
              <a:t> </a:t>
            </a:r>
            <a:r>
              <a:rPr lang="en-US" dirty="0" err="1"/>
              <a:t>pháp</a:t>
            </a:r>
            <a:r>
              <a:rPr lang="en-US" dirty="0"/>
              <a:t> (</a:t>
            </a:r>
            <a:r>
              <a:rPr lang="en-US" dirty="0" err="1"/>
              <a:t>đã</a:t>
            </a:r>
            <a:r>
              <a:rPr lang="en-US" dirty="0"/>
              <a:t> check file robots.txt</a:t>
            </a:r>
          </a:p>
          <a:p>
            <a:pPr marL="457200" lvl="0" indent="-304800" algn="l" rtl="0">
              <a:spcBef>
                <a:spcPts val="1600"/>
              </a:spcBef>
              <a:spcAft>
                <a:spcPts val="0"/>
              </a:spcAft>
              <a:buSzPts val="1200"/>
              <a:buChar char="●"/>
            </a:pPr>
            <a:endParaRPr lang="en-US" dirty="0"/>
          </a:p>
          <a:p>
            <a:pPr marL="457200" lvl="0" indent="-304800" algn="l" rtl="0">
              <a:spcBef>
                <a:spcPts val="1600"/>
              </a:spcBef>
              <a:spcAft>
                <a:spcPts val="0"/>
              </a:spcAft>
              <a:buSzPts val="1200"/>
              <a:buChar char="●"/>
            </a:pPr>
            <a:endParaRPr lang="en-US" dirty="0"/>
          </a:p>
          <a:p>
            <a:pPr marL="457200" lvl="0" indent="-304800" algn="l" rtl="0">
              <a:spcBef>
                <a:spcPts val="1600"/>
              </a:spcBef>
              <a:spcAft>
                <a:spcPts val="0"/>
              </a:spcAft>
              <a:buSzPts val="1200"/>
              <a:buChar char="●"/>
            </a:pPr>
            <a:endParaRPr lang="en-US" dirty="0"/>
          </a:p>
          <a:p>
            <a:pPr marL="457200" lvl="0" indent="-304800" algn="l" rtl="0">
              <a:spcBef>
                <a:spcPts val="1600"/>
              </a:spcBef>
              <a:spcAft>
                <a:spcPts val="0"/>
              </a:spcAft>
              <a:buSzPts val="1200"/>
              <a:buChar char="●"/>
            </a:pPr>
            <a:endParaRPr lang="en-US" dirty="0"/>
          </a:p>
          <a:p>
            <a:pPr marL="457200" lvl="0" indent="-304800" algn="l" rtl="0">
              <a:spcBef>
                <a:spcPts val="1600"/>
              </a:spcBef>
              <a:spcAft>
                <a:spcPts val="0"/>
              </a:spcAft>
              <a:buSzPts val="1200"/>
              <a:buChar char="●"/>
            </a:pPr>
            <a:endParaRPr dirty="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US" dirty="0" err="1"/>
              <a:t>Kiểm</a:t>
            </a:r>
            <a:r>
              <a:rPr lang="en-US" dirty="0"/>
              <a:t> </a:t>
            </a:r>
            <a:r>
              <a:rPr lang="en-US" dirty="0" err="1"/>
              <a:t>tra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1 </a:t>
            </a:r>
            <a:r>
              <a:rPr lang="en-US" dirty="0" err="1"/>
              <a:t>khách</a:t>
            </a:r>
            <a:r>
              <a:rPr lang="en-US" dirty="0"/>
              <a:t> </a:t>
            </a:r>
            <a:r>
              <a:rPr lang="en-US" dirty="0" err="1"/>
              <a:t>sạn</a:t>
            </a:r>
            <a:r>
              <a:rPr lang="en-US" dirty="0"/>
              <a:t> </a:t>
            </a:r>
            <a:r>
              <a:rPr lang="en-US" dirty="0" err="1"/>
              <a:t>cụ</a:t>
            </a:r>
            <a:r>
              <a:rPr lang="en-US" dirty="0"/>
              <a:t> </a:t>
            </a:r>
            <a:r>
              <a:rPr lang="en-US" dirty="0" err="1"/>
              <a:t>thể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280C16-019F-4C68-8B8A-4D69AB4B0F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3483" y="1088899"/>
            <a:ext cx="4338416" cy="28760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EF388C1-9FD2-4C1E-9A18-18432EC07B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2824" y="2282494"/>
            <a:ext cx="3070653" cy="15005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817CDB6-4B7B-4527-8116-C2AFE852C4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49724" y="4054954"/>
            <a:ext cx="3476577" cy="92156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46"/>
          <p:cNvSpPr txBox="1">
            <a:spLocks noGrp="1"/>
          </p:cNvSpPr>
          <p:nvPr>
            <p:ph type="title"/>
          </p:nvPr>
        </p:nvSpPr>
        <p:spPr>
          <a:xfrm>
            <a:off x="1974300" y="176615"/>
            <a:ext cx="51954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THU THẬP DỮ LIỆU</a:t>
            </a:r>
            <a:endParaRPr dirty="0"/>
          </a:p>
        </p:txBody>
      </p:sp>
      <p:sp>
        <p:nvSpPr>
          <p:cNvPr id="382" name="Google Shape;382;p46"/>
          <p:cNvSpPr txBox="1">
            <a:spLocks noGrp="1"/>
          </p:cNvSpPr>
          <p:nvPr>
            <p:ph type="body" idx="1"/>
          </p:nvPr>
        </p:nvSpPr>
        <p:spPr>
          <a:xfrm>
            <a:off x="272101" y="1015073"/>
            <a:ext cx="8549170" cy="33462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1600"/>
              </a:spcBef>
              <a:spcAft>
                <a:spcPts val="0"/>
              </a:spcAft>
              <a:buSzPts val="1200"/>
              <a:buChar char="●"/>
            </a:pPr>
            <a:r>
              <a:rPr lang="en-US" dirty="0"/>
              <a:t>Ở </a:t>
            </a:r>
            <a:r>
              <a:rPr lang="en-US" dirty="0" err="1"/>
              <a:t>mỗi</a:t>
            </a:r>
            <a:r>
              <a:rPr lang="en-US" dirty="0"/>
              <a:t> </a:t>
            </a:r>
            <a:r>
              <a:rPr lang="en-US" dirty="0" err="1"/>
              <a:t>khách</a:t>
            </a:r>
            <a:r>
              <a:rPr lang="en-US" dirty="0"/>
              <a:t> </a:t>
            </a:r>
            <a:r>
              <a:rPr lang="en-US" dirty="0" err="1"/>
              <a:t>sạn</a:t>
            </a:r>
            <a:r>
              <a:rPr lang="en-US" dirty="0"/>
              <a:t>/ homestay </a:t>
            </a:r>
            <a:r>
              <a:rPr lang="en-US" dirty="0" err="1"/>
              <a:t>nhóm</a:t>
            </a:r>
            <a:r>
              <a:rPr lang="en-US" dirty="0"/>
              <a:t>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tiến</a:t>
            </a:r>
            <a:r>
              <a:rPr lang="en-US" dirty="0"/>
              <a:t> </a:t>
            </a:r>
            <a:r>
              <a:rPr lang="en-US" dirty="0" err="1"/>
              <a:t>hành</a:t>
            </a:r>
            <a:r>
              <a:rPr lang="en-US" dirty="0"/>
              <a:t> </a:t>
            </a:r>
            <a:r>
              <a:rPr lang="en-US" dirty="0" err="1"/>
              <a:t>lấy</a:t>
            </a:r>
            <a:r>
              <a:rPr lang="en-US" dirty="0"/>
              <a:t> </a:t>
            </a:r>
            <a:r>
              <a:rPr lang="en-US" dirty="0" err="1"/>
              <a:t>diện</a:t>
            </a:r>
            <a:r>
              <a:rPr lang="en-US" dirty="0"/>
              <a:t> </a:t>
            </a:r>
            <a:r>
              <a:rPr lang="en-US" dirty="0" err="1"/>
              <a:t>tích</a:t>
            </a:r>
            <a:r>
              <a:rPr lang="en-US" dirty="0"/>
              <a:t> </a:t>
            </a:r>
            <a:r>
              <a:rPr lang="en-US" dirty="0" err="1"/>
              <a:t>phòng</a:t>
            </a:r>
            <a:r>
              <a:rPr lang="en-US" dirty="0"/>
              <a:t>,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tiện</a:t>
            </a:r>
            <a:r>
              <a:rPr lang="en-US" dirty="0"/>
              <a:t> </a:t>
            </a:r>
            <a:r>
              <a:rPr lang="en-US" dirty="0" err="1"/>
              <a:t>nghi</a:t>
            </a:r>
            <a:r>
              <a:rPr lang="en-US" dirty="0"/>
              <a:t>/</a:t>
            </a:r>
            <a:r>
              <a:rPr lang="en-US" dirty="0" err="1"/>
              <a:t>dịch</a:t>
            </a:r>
            <a:r>
              <a:rPr lang="en-US" dirty="0"/>
              <a:t> </a:t>
            </a:r>
            <a:r>
              <a:rPr lang="en-US" dirty="0" err="1"/>
              <a:t>vụ</a:t>
            </a:r>
            <a:r>
              <a:rPr lang="en-US" dirty="0"/>
              <a:t>,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thuê</a:t>
            </a:r>
            <a:endParaRPr lang="en-US" dirty="0"/>
          </a:p>
          <a:p>
            <a:pPr marL="457200" lvl="0" indent="-304800" algn="l" rtl="0">
              <a:spcBef>
                <a:spcPts val="1600"/>
              </a:spcBef>
              <a:spcAft>
                <a:spcPts val="0"/>
              </a:spcAft>
              <a:buSzPts val="1200"/>
              <a:buChar char="●"/>
            </a:pPr>
            <a:endParaRPr lang="en-US" dirty="0"/>
          </a:p>
          <a:p>
            <a:pPr marL="457200" lvl="0" indent="-304800" algn="l" rtl="0">
              <a:spcBef>
                <a:spcPts val="1600"/>
              </a:spcBef>
              <a:spcAft>
                <a:spcPts val="0"/>
              </a:spcAft>
              <a:buSzPts val="1200"/>
              <a:buChar char="●"/>
            </a:pPr>
            <a:endParaRPr lang="en-US" dirty="0"/>
          </a:p>
          <a:p>
            <a:pPr marL="457200" lvl="0" indent="-304800" algn="l" rtl="0">
              <a:spcBef>
                <a:spcPts val="1600"/>
              </a:spcBef>
              <a:spcAft>
                <a:spcPts val="0"/>
              </a:spcAft>
              <a:buSzPts val="1200"/>
              <a:buChar char="●"/>
            </a:pPr>
            <a:endParaRPr lang="en-US" dirty="0"/>
          </a:p>
          <a:p>
            <a:pPr marL="152400" lvl="0" indent="0" algn="l" rtl="0">
              <a:spcBef>
                <a:spcPts val="1600"/>
              </a:spcBef>
              <a:spcAft>
                <a:spcPts val="0"/>
              </a:spcAft>
              <a:buSzPts val="1200"/>
              <a:buNone/>
            </a:pPr>
            <a:endParaRPr dirty="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US" dirty="0" err="1"/>
              <a:t>Nội</a:t>
            </a:r>
            <a:r>
              <a:rPr lang="en-US" dirty="0"/>
              <a:t> dung </a:t>
            </a:r>
            <a:r>
              <a:rPr lang="en-US" dirty="0" err="1"/>
              <a:t>sơ</a:t>
            </a:r>
            <a:r>
              <a:rPr lang="en-US" dirty="0"/>
              <a:t> </a:t>
            </a:r>
            <a:r>
              <a:rPr lang="en-US" dirty="0" err="1"/>
              <a:t>lược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(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thô</a:t>
            </a:r>
            <a:r>
              <a:rPr lang="en-US" dirty="0"/>
              <a:t> </a:t>
            </a:r>
            <a:r>
              <a:rPr lang="en-US" dirty="0" err="1"/>
              <a:t>chưa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tiền</a:t>
            </a:r>
            <a:r>
              <a:rPr lang="en-US" dirty="0"/>
              <a:t> </a:t>
            </a:r>
            <a:r>
              <a:rPr lang="en-US" dirty="0" err="1"/>
              <a:t>xử</a:t>
            </a:r>
            <a:r>
              <a:rPr lang="en-US" dirty="0"/>
              <a:t> </a:t>
            </a:r>
            <a:r>
              <a:rPr lang="en-US" dirty="0" err="1"/>
              <a:t>lí</a:t>
            </a:r>
            <a:r>
              <a:rPr lang="en-US" dirty="0"/>
              <a:t>): </a:t>
            </a:r>
            <a:r>
              <a:rPr lang="en-US" dirty="0">
                <a:solidFill>
                  <a:srgbClr val="FF0000"/>
                </a:solidFill>
              </a:rPr>
              <a:t>14316</a:t>
            </a:r>
            <a:r>
              <a:rPr lang="en-US" dirty="0"/>
              <a:t> </a:t>
            </a:r>
            <a:r>
              <a:rPr lang="en-US" dirty="0" err="1"/>
              <a:t>dòng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>
                <a:solidFill>
                  <a:srgbClr val="0070C0"/>
                </a:solidFill>
              </a:rPr>
              <a:t>113</a:t>
            </a:r>
            <a:r>
              <a:rPr lang="en-US" dirty="0"/>
              <a:t> </a:t>
            </a:r>
            <a:r>
              <a:rPr lang="en-US" dirty="0" err="1"/>
              <a:t>cột</a:t>
            </a:r>
            <a:r>
              <a:rPr lang="en-US" dirty="0"/>
              <a:t>,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đó</a:t>
            </a:r>
            <a:endParaRPr lang="en-US" dirty="0"/>
          </a:p>
          <a:p>
            <a:pPr marL="152400" indent="0">
              <a:buNone/>
            </a:pPr>
            <a:r>
              <a:rPr lang="en-US" dirty="0"/>
              <a:t>         - 1 </a:t>
            </a:r>
            <a:r>
              <a:rPr lang="en-US" dirty="0" err="1"/>
              <a:t>cột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địa</a:t>
            </a:r>
            <a:r>
              <a:rPr lang="en-US" dirty="0"/>
              <a:t> </a:t>
            </a:r>
            <a:r>
              <a:rPr lang="en-US" dirty="0" err="1"/>
              <a:t>điểm</a:t>
            </a:r>
            <a:endParaRPr lang="en-US" dirty="0"/>
          </a:p>
          <a:p>
            <a:pPr marL="152400" indent="0">
              <a:buNone/>
            </a:pPr>
            <a:r>
              <a:rPr lang="en-US" dirty="0"/>
              <a:t>         - 1 </a:t>
            </a:r>
            <a:r>
              <a:rPr lang="en-US" dirty="0" err="1"/>
              <a:t>cột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diện</a:t>
            </a:r>
            <a:r>
              <a:rPr lang="en-US" dirty="0"/>
              <a:t> </a:t>
            </a:r>
            <a:r>
              <a:rPr lang="en-US" dirty="0" err="1"/>
              <a:t>tích</a:t>
            </a:r>
            <a:r>
              <a:rPr lang="en-US" dirty="0"/>
              <a:t> </a:t>
            </a:r>
            <a:r>
              <a:rPr lang="en-US" dirty="0" err="1"/>
              <a:t>phòng</a:t>
            </a:r>
            <a:endParaRPr lang="en-US" dirty="0"/>
          </a:p>
          <a:p>
            <a:pPr marL="152400" indent="0">
              <a:buNone/>
            </a:pPr>
            <a:r>
              <a:rPr lang="en-US" dirty="0"/>
              <a:t>         - 1 </a:t>
            </a:r>
            <a:r>
              <a:rPr lang="en-US" dirty="0" err="1"/>
              <a:t>cột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thuê</a:t>
            </a:r>
            <a:r>
              <a:rPr lang="en-US" dirty="0"/>
              <a:t> </a:t>
            </a:r>
            <a:r>
              <a:rPr lang="en-US" dirty="0" err="1"/>
              <a:t>phòng</a:t>
            </a:r>
            <a:endParaRPr lang="en-US" dirty="0"/>
          </a:p>
          <a:p>
            <a:pPr marL="152400" indent="0">
              <a:buNone/>
            </a:pPr>
            <a:r>
              <a:rPr lang="en-US" dirty="0"/>
              <a:t>         - 110 </a:t>
            </a:r>
            <a:r>
              <a:rPr lang="en-US" dirty="0" err="1"/>
              <a:t>cột</a:t>
            </a:r>
            <a:r>
              <a:rPr lang="en-US" dirty="0"/>
              <a:t> </a:t>
            </a:r>
            <a:r>
              <a:rPr lang="en-US" dirty="0" err="1"/>
              <a:t>còn</a:t>
            </a:r>
            <a:r>
              <a:rPr lang="en-US" dirty="0"/>
              <a:t> </a:t>
            </a:r>
            <a:r>
              <a:rPr lang="en-US" dirty="0" err="1"/>
              <a:t>lại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tiện</a:t>
            </a:r>
            <a:r>
              <a:rPr lang="en-US" dirty="0"/>
              <a:t> </a:t>
            </a:r>
            <a:r>
              <a:rPr lang="en-US" dirty="0" err="1"/>
              <a:t>nghi</a:t>
            </a:r>
            <a:r>
              <a:rPr lang="en-US" dirty="0"/>
              <a:t>/</a:t>
            </a:r>
            <a:r>
              <a:rPr lang="en-US" dirty="0" err="1"/>
              <a:t>dịch</a:t>
            </a:r>
            <a:r>
              <a:rPr lang="en-US" dirty="0"/>
              <a:t> </a:t>
            </a:r>
            <a:r>
              <a:rPr lang="en-US" dirty="0" err="1"/>
              <a:t>vụ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phòng</a:t>
            </a:r>
            <a:r>
              <a:rPr lang="en-US" dirty="0"/>
              <a:t> </a:t>
            </a:r>
            <a:r>
              <a:rPr lang="en-US" dirty="0" err="1"/>
              <a:t>đó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257F78-0950-49D0-B469-5365911ADB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582" y="1558226"/>
            <a:ext cx="1874682" cy="13412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D679341-3993-472A-B6D5-4BEE168B0D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5884" y="1558226"/>
            <a:ext cx="1836579" cy="153175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1867E51-DBE0-454B-9CD7-35FEB3A90D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45520" y="1549935"/>
            <a:ext cx="1699407" cy="151651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36AA752-CFBE-49A5-8AAA-A9E83B4A0E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93708" y="1558226"/>
            <a:ext cx="1790855" cy="105927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33C68F5-6273-491B-82D0-E54C532458A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48143" y="1549935"/>
            <a:ext cx="1135478" cy="662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347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43"/>
          <p:cNvSpPr txBox="1">
            <a:spLocks noGrp="1"/>
          </p:cNvSpPr>
          <p:nvPr>
            <p:ph type="title" idx="2"/>
          </p:nvPr>
        </p:nvSpPr>
        <p:spPr>
          <a:xfrm>
            <a:off x="1659725" y="1880553"/>
            <a:ext cx="5824550" cy="138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dirty="0" err="1"/>
              <a:t>Tiền</a:t>
            </a:r>
            <a:r>
              <a:rPr lang="en-US" sz="7200" dirty="0"/>
              <a:t> </a:t>
            </a:r>
            <a:r>
              <a:rPr lang="en-US" sz="7200" dirty="0" err="1"/>
              <a:t>xử</a:t>
            </a:r>
            <a:r>
              <a:rPr lang="en-US" sz="7200" dirty="0"/>
              <a:t> </a:t>
            </a:r>
            <a:r>
              <a:rPr lang="en-US" sz="7200" dirty="0" err="1"/>
              <a:t>lý</a:t>
            </a:r>
            <a:r>
              <a:rPr lang="en-US" sz="7200" dirty="0"/>
              <a:t> </a:t>
            </a:r>
            <a:r>
              <a:rPr lang="en-US" sz="7200" dirty="0" err="1"/>
              <a:t>dữ</a:t>
            </a:r>
            <a:r>
              <a:rPr lang="en-US" sz="7200" dirty="0"/>
              <a:t> </a:t>
            </a:r>
            <a:r>
              <a:rPr lang="en-US" sz="7200" dirty="0" err="1"/>
              <a:t>liệu</a:t>
            </a:r>
            <a:endParaRPr sz="7200" dirty="0"/>
          </a:p>
        </p:txBody>
      </p:sp>
      <p:sp>
        <p:nvSpPr>
          <p:cNvPr id="328" name="Google Shape;328;p43"/>
          <p:cNvSpPr txBox="1">
            <a:spLocks noGrp="1"/>
          </p:cNvSpPr>
          <p:nvPr>
            <p:ph type="subTitle" idx="1"/>
          </p:nvPr>
        </p:nvSpPr>
        <p:spPr>
          <a:xfrm>
            <a:off x="2948550" y="4249380"/>
            <a:ext cx="3246900" cy="40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29" name="Google Shape;329;p43"/>
          <p:cNvSpPr txBox="1">
            <a:spLocks noGrp="1"/>
          </p:cNvSpPr>
          <p:nvPr>
            <p:ph type="subTitle" idx="3"/>
          </p:nvPr>
        </p:nvSpPr>
        <p:spPr>
          <a:xfrm>
            <a:off x="713225" y="539500"/>
            <a:ext cx="946500" cy="5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Barlow SemiBold"/>
                <a:ea typeface="Barlow SemiBold"/>
                <a:cs typeface="Barlow SemiBold"/>
                <a:sym typeface="Barlow SemiBold"/>
              </a:rPr>
              <a:t>Saturday</a:t>
            </a:r>
            <a:endParaRPr dirty="0">
              <a:latin typeface="Barlow SemiBold"/>
              <a:ea typeface="Barlow SemiBold"/>
              <a:cs typeface="Barlow SemiBold"/>
              <a:sym typeface="Barlow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Barlow"/>
                <a:ea typeface="Barlow"/>
                <a:cs typeface="Barlow"/>
                <a:sym typeface="Barlow"/>
              </a:rPr>
              <a:t>16.01.2021</a:t>
            </a:r>
            <a:endParaRPr dirty="0"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330" name="Google Shape;330;p43"/>
          <p:cNvCxnSpPr/>
          <p:nvPr/>
        </p:nvCxnSpPr>
        <p:spPr>
          <a:xfrm>
            <a:off x="1659775" y="1147128"/>
            <a:ext cx="58245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1" name="Google Shape;331;p43"/>
          <p:cNvCxnSpPr/>
          <p:nvPr/>
        </p:nvCxnSpPr>
        <p:spPr>
          <a:xfrm>
            <a:off x="1659775" y="3996378"/>
            <a:ext cx="58245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829474561"/>
      </p:ext>
    </p:extLst>
  </p:cSld>
  <p:clrMapOvr>
    <a:masterClrMapping/>
  </p:clrMapOvr>
</p:sld>
</file>

<file path=ppt/theme/theme1.xml><?xml version="1.0" encoding="utf-8"?>
<a:theme xmlns:a="http://schemas.openxmlformats.org/drawingml/2006/main" name="Minimalist HS Weekly Planner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A6CBC2"/>
      </a:accent1>
      <a:accent2>
        <a:srgbClr val="F8C2B2"/>
      </a:accent2>
      <a:accent3>
        <a:srgbClr val="D9D9D9"/>
      </a:accent3>
      <a:accent4>
        <a:srgbClr val="C1CFE1"/>
      </a:accent4>
      <a:accent5>
        <a:srgbClr val="C1E1D6"/>
      </a:accent5>
      <a:accent6>
        <a:srgbClr val="FFFFFF"/>
      </a:accent6>
      <a:hlink>
        <a:srgbClr val="1D262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409</TotalTime>
  <Words>1276</Words>
  <Application>Microsoft Office PowerPoint</Application>
  <PresentationFormat>On-screen Show (16:9)</PresentationFormat>
  <Paragraphs>200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3" baseType="lpstr">
      <vt:lpstr>Barlow Condensed</vt:lpstr>
      <vt:lpstr>Barlow</vt:lpstr>
      <vt:lpstr>Barlow Condensed Medium</vt:lpstr>
      <vt:lpstr>Barlow SemiBold</vt:lpstr>
      <vt:lpstr>Consolas</vt:lpstr>
      <vt:lpstr>Poppins</vt:lpstr>
      <vt:lpstr>Barlow Condensed ExtraLight</vt:lpstr>
      <vt:lpstr>Arial</vt:lpstr>
      <vt:lpstr>Minimalist HS Weekly Planner by Slidesgo</vt:lpstr>
      <vt:lpstr>Báo cáo đồ án cuối kì Dự đoán giá thuê khách sạn,homestay</vt:lpstr>
      <vt:lpstr>NỘI DUNG</vt:lpstr>
      <vt:lpstr>Giới thiệu đồ án</vt:lpstr>
      <vt:lpstr>GIỚI THIỆU ĐỒ ÁN</vt:lpstr>
      <vt:lpstr>GIỚI THIỆU ĐỒ ÁN</vt:lpstr>
      <vt:lpstr>Thu thập dữ liệu</vt:lpstr>
      <vt:lpstr>THU THẬP DỮ LIỆU</vt:lpstr>
      <vt:lpstr>THU THẬP DỮ LIỆU</vt:lpstr>
      <vt:lpstr>Tiền xử lý dữ liệu</vt:lpstr>
      <vt:lpstr>TIỀN XỬ LÝ DỮ LIỆU</vt:lpstr>
      <vt:lpstr>TIỀN XỬ LÝ DỮ LIỆU</vt:lpstr>
      <vt:lpstr>TIỀN XỬ LÝ DỮ LIỆU</vt:lpstr>
      <vt:lpstr>Xây dựng mô hình</vt:lpstr>
      <vt:lpstr>XÂY DỰNG MÔ HÌNH</vt:lpstr>
      <vt:lpstr>XÂY DỰNG MÔ HÌNH</vt:lpstr>
      <vt:lpstr>XÂY DỰNG MÔ HÌNH</vt:lpstr>
      <vt:lpstr>XÂY DỰNG MÔ HÌNH</vt:lpstr>
      <vt:lpstr>XÂY DỰNG MÔ HÌNH</vt:lpstr>
      <vt:lpstr>Đánh giá và tổng kết</vt:lpstr>
      <vt:lpstr>ĐÁNH GIÁ VÀ TỔNG KẾT</vt:lpstr>
      <vt:lpstr>ĐÁNH GIÁ VÀ TỔNG KẾT</vt:lpstr>
      <vt:lpstr>Tham khảo</vt:lpstr>
      <vt:lpstr>THAM KHẢO</vt:lpstr>
      <vt:lpstr>Cảm ơn thầy đã theo dõi!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Báo cáo đồ án cuối kì</dc:title>
  <dc:creator>Five Stars Boiz</dc:creator>
  <cp:lastModifiedBy>Thắng Đặng</cp:lastModifiedBy>
  <cp:revision>42</cp:revision>
  <dcterms:modified xsi:type="dcterms:W3CDTF">2021-01-15T16:15:06Z</dcterms:modified>
</cp:coreProperties>
</file>